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8"/>
  </p:notesMasterIdLst>
  <p:sldIdLst>
    <p:sldId id="256" r:id="rId2"/>
    <p:sldId id="257" r:id="rId3"/>
    <p:sldId id="267" r:id="rId4"/>
    <p:sldId id="296" r:id="rId5"/>
    <p:sldId id="287" r:id="rId6"/>
    <p:sldId id="277" r:id="rId7"/>
    <p:sldId id="292" r:id="rId8"/>
    <p:sldId id="293" r:id="rId9"/>
    <p:sldId id="260" r:id="rId10"/>
    <p:sldId id="290" r:id="rId11"/>
    <p:sldId id="261" r:id="rId12"/>
    <p:sldId id="262" r:id="rId13"/>
    <p:sldId id="294" r:id="rId14"/>
    <p:sldId id="286" r:id="rId15"/>
    <p:sldId id="285" r:id="rId16"/>
    <p:sldId id="284" r:id="rId17"/>
    <p:sldId id="263" r:id="rId18"/>
    <p:sldId id="264" r:id="rId19"/>
    <p:sldId id="268" r:id="rId20"/>
    <p:sldId id="265" r:id="rId21"/>
    <p:sldId id="269" r:id="rId22"/>
    <p:sldId id="270" r:id="rId23"/>
    <p:sldId id="271" r:id="rId24"/>
    <p:sldId id="272" r:id="rId25"/>
    <p:sldId id="273" r:id="rId26"/>
    <p:sldId id="276"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Oswald Medium" panose="020F0502020204030204" pitchFamily="34" charset="0"/>
      <p:regular r:id="rId3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87C9"/>
    <a:srgbClr val="535353"/>
    <a:srgbClr val="00A94E"/>
    <a:srgbClr val="249D41"/>
    <a:srgbClr val="FA3A06"/>
    <a:srgbClr val="689523"/>
    <a:srgbClr val="5C950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E4839E-C92C-0F41-9F2C-B9BC8CDA1DA7}" v="1291" dt="2021-11-04T14:17:34.0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20"/>
    <p:restoredTop sz="94719"/>
  </p:normalViewPr>
  <p:slideViewPr>
    <p:cSldViewPr snapToGrid="0" snapToObjects="1">
      <p:cViewPr varScale="1">
        <p:scale>
          <a:sx n="151" d="100"/>
          <a:sy n="151" d="100"/>
        </p:scale>
        <p:origin x="200" y="32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0053A7-71C6-3E4A-B30D-D51EAD42A9B1}" type="datetimeFigureOut">
              <a:rPr lang="en-US" smtClean="0"/>
              <a:t>11/4/21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54FE70-12FE-7D4F-9DE8-BEBAE0C061BE}" type="slidenum">
              <a:rPr lang="en-US" smtClean="0"/>
              <a:t>‹#›</a:t>
            </a:fld>
            <a:endParaRPr lang="en-US"/>
          </a:p>
        </p:txBody>
      </p:sp>
    </p:spTree>
    <p:extLst>
      <p:ext uri="{BB962C8B-B14F-4D97-AF65-F5344CB8AC3E}">
        <p14:creationId xmlns:p14="http://schemas.microsoft.com/office/powerpoint/2010/main" val="35230270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54FE70-12FE-7D4F-9DE8-BEBAE0C061BE}" type="slidenum">
              <a:rPr lang="en-US" smtClean="0"/>
              <a:t>2</a:t>
            </a:fld>
            <a:endParaRPr lang="en-US"/>
          </a:p>
        </p:txBody>
      </p:sp>
    </p:spTree>
    <p:extLst>
      <p:ext uri="{BB962C8B-B14F-4D97-AF65-F5344CB8AC3E}">
        <p14:creationId xmlns:p14="http://schemas.microsoft.com/office/powerpoint/2010/main" val="171723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54FE70-12FE-7D4F-9DE8-BEBAE0C061BE}" type="slidenum">
              <a:rPr lang="en-US" smtClean="0"/>
              <a:t>20</a:t>
            </a:fld>
            <a:endParaRPr lang="en-US"/>
          </a:p>
        </p:txBody>
      </p:sp>
    </p:spTree>
    <p:extLst>
      <p:ext uri="{BB962C8B-B14F-4D97-AF65-F5344CB8AC3E}">
        <p14:creationId xmlns:p14="http://schemas.microsoft.com/office/powerpoint/2010/main" val="2534083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EF2ED08-A0D3-E943-8542-5B52CD12FECE}"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DFD26-CE67-6748-B375-7ADD6AA6A4E6}" type="slidenum">
              <a:rPr lang="en-US" smtClean="0"/>
              <a:t>‹#›</a:t>
            </a:fld>
            <a:endParaRPr lang="en-US"/>
          </a:p>
        </p:txBody>
      </p:sp>
    </p:spTree>
    <p:extLst>
      <p:ext uri="{BB962C8B-B14F-4D97-AF65-F5344CB8AC3E}">
        <p14:creationId xmlns:p14="http://schemas.microsoft.com/office/powerpoint/2010/main" val="2942033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F2ED08-A0D3-E943-8542-5B52CD12FECE}"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DFD26-CE67-6748-B375-7ADD6AA6A4E6}" type="slidenum">
              <a:rPr lang="en-US" smtClean="0"/>
              <a:t>‹#›</a:t>
            </a:fld>
            <a:endParaRPr lang="en-US"/>
          </a:p>
        </p:txBody>
      </p:sp>
    </p:spTree>
    <p:extLst>
      <p:ext uri="{BB962C8B-B14F-4D97-AF65-F5344CB8AC3E}">
        <p14:creationId xmlns:p14="http://schemas.microsoft.com/office/powerpoint/2010/main" val="234533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F2ED08-A0D3-E943-8542-5B52CD12FECE}"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DFD26-CE67-6748-B375-7ADD6AA6A4E6}" type="slidenum">
              <a:rPr lang="en-US" smtClean="0"/>
              <a:t>‹#›</a:t>
            </a:fld>
            <a:endParaRPr lang="en-US"/>
          </a:p>
        </p:txBody>
      </p:sp>
    </p:spTree>
    <p:extLst>
      <p:ext uri="{BB962C8B-B14F-4D97-AF65-F5344CB8AC3E}">
        <p14:creationId xmlns:p14="http://schemas.microsoft.com/office/powerpoint/2010/main" val="2282366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F2ED08-A0D3-E943-8542-5B52CD12FECE}"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DFD26-CE67-6748-B375-7ADD6AA6A4E6}" type="slidenum">
              <a:rPr lang="en-US" smtClean="0"/>
              <a:t>‹#›</a:t>
            </a:fld>
            <a:endParaRPr lang="en-US"/>
          </a:p>
        </p:txBody>
      </p:sp>
    </p:spTree>
    <p:extLst>
      <p:ext uri="{BB962C8B-B14F-4D97-AF65-F5344CB8AC3E}">
        <p14:creationId xmlns:p14="http://schemas.microsoft.com/office/powerpoint/2010/main" val="4095866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F2ED08-A0D3-E943-8542-5B52CD12FECE}"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DFD26-CE67-6748-B375-7ADD6AA6A4E6}" type="slidenum">
              <a:rPr lang="en-US" smtClean="0"/>
              <a:t>‹#›</a:t>
            </a:fld>
            <a:endParaRPr lang="en-US"/>
          </a:p>
        </p:txBody>
      </p:sp>
    </p:spTree>
    <p:extLst>
      <p:ext uri="{BB962C8B-B14F-4D97-AF65-F5344CB8AC3E}">
        <p14:creationId xmlns:p14="http://schemas.microsoft.com/office/powerpoint/2010/main" val="4007810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F2ED08-A0D3-E943-8542-5B52CD12FECE}" type="datetimeFigureOut">
              <a:rPr lang="en-US" smtClean="0"/>
              <a:t>11/4/21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4DFD26-CE67-6748-B375-7ADD6AA6A4E6}" type="slidenum">
              <a:rPr lang="en-US" smtClean="0"/>
              <a:t>‹#›</a:t>
            </a:fld>
            <a:endParaRPr lang="en-US"/>
          </a:p>
        </p:txBody>
      </p:sp>
    </p:spTree>
    <p:extLst>
      <p:ext uri="{BB962C8B-B14F-4D97-AF65-F5344CB8AC3E}">
        <p14:creationId xmlns:p14="http://schemas.microsoft.com/office/powerpoint/2010/main" val="4018470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F2ED08-A0D3-E943-8542-5B52CD12FECE}" type="datetimeFigureOut">
              <a:rPr lang="en-US" smtClean="0"/>
              <a:t>11/4/21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4DFD26-CE67-6748-B375-7ADD6AA6A4E6}" type="slidenum">
              <a:rPr lang="en-US" smtClean="0"/>
              <a:t>‹#›</a:t>
            </a:fld>
            <a:endParaRPr lang="en-US"/>
          </a:p>
        </p:txBody>
      </p:sp>
    </p:spTree>
    <p:extLst>
      <p:ext uri="{BB962C8B-B14F-4D97-AF65-F5344CB8AC3E}">
        <p14:creationId xmlns:p14="http://schemas.microsoft.com/office/powerpoint/2010/main" val="989920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F2ED08-A0D3-E943-8542-5B52CD12FECE}" type="datetimeFigureOut">
              <a:rPr lang="en-US" smtClean="0"/>
              <a:t>11/4/21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4DFD26-CE67-6748-B375-7ADD6AA6A4E6}" type="slidenum">
              <a:rPr lang="en-US" smtClean="0"/>
              <a:t>‹#›</a:t>
            </a:fld>
            <a:endParaRPr lang="en-US"/>
          </a:p>
        </p:txBody>
      </p:sp>
    </p:spTree>
    <p:extLst>
      <p:ext uri="{BB962C8B-B14F-4D97-AF65-F5344CB8AC3E}">
        <p14:creationId xmlns:p14="http://schemas.microsoft.com/office/powerpoint/2010/main" val="1789958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F2ED08-A0D3-E943-8542-5B52CD12FECE}" type="datetimeFigureOut">
              <a:rPr lang="en-US" smtClean="0"/>
              <a:t>11/4/21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4DFD26-CE67-6748-B375-7ADD6AA6A4E6}" type="slidenum">
              <a:rPr lang="en-US" smtClean="0"/>
              <a:t>‹#›</a:t>
            </a:fld>
            <a:endParaRPr lang="en-US"/>
          </a:p>
        </p:txBody>
      </p:sp>
    </p:spTree>
    <p:extLst>
      <p:ext uri="{BB962C8B-B14F-4D97-AF65-F5344CB8AC3E}">
        <p14:creationId xmlns:p14="http://schemas.microsoft.com/office/powerpoint/2010/main" val="992708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F2ED08-A0D3-E943-8542-5B52CD12FECE}" type="datetimeFigureOut">
              <a:rPr lang="en-US" smtClean="0"/>
              <a:t>11/4/21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4DFD26-CE67-6748-B375-7ADD6AA6A4E6}" type="slidenum">
              <a:rPr lang="en-US" smtClean="0"/>
              <a:t>‹#›</a:t>
            </a:fld>
            <a:endParaRPr lang="en-US"/>
          </a:p>
        </p:txBody>
      </p:sp>
    </p:spTree>
    <p:extLst>
      <p:ext uri="{BB962C8B-B14F-4D97-AF65-F5344CB8AC3E}">
        <p14:creationId xmlns:p14="http://schemas.microsoft.com/office/powerpoint/2010/main" val="2029943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F2ED08-A0D3-E943-8542-5B52CD12FECE}" type="datetimeFigureOut">
              <a:rPr lang="en-US" smtClean="0"/>
              <a:t>11/4/21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4DFD26-CE67-6748-B375-7ADD6AA6A4E6}" type="slidenum">
              <a:rPr lang="en-US" smtClean="0"/>
              <a:t>‹#›</a:t>
            </a:fld>
            <a:endParaRPr lang="en-US"/>
          </a:p>
        </p:txBody>
      </p:sp>
    </p:spTree>
    <p:extLst>
      <p:ext uri="{BB962C8B-B14F-4D97-AF65-F5344CB8AC3E}">
        <p14:creationId xmlns:p14="http://schemas.microsoft.com/office/powerpoint/2010/main" val="106748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EF2ED08-A0D3-E943-8542-5B52CD12FECE}" type="datetimeFigureOut">
              <a:rPr lang="en-US" smtClean="0"/>
              <a:t>11/4/21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54DFD26-CE67-6748-B375-7ADD6AA6A4E6}" type="slidenum">
              <a:rPr lang="en-US" smtClean="0"/>
              <a:t>‹#›</a:t>
            </a:fld>
            <a:endParaRPr lang="en-US"/>
          </a:p>
        </p:txBody>
      </p:sp>
    </p:spTree>
    <p:extLst>
      <p:ext uri="{BB962C8B-B14F-4D97-AF65-F5344CB8AC3E}">
        <p14:creationId xmlns:p14="http://schemas.microsoft.com/office/powerpoint/2010/main" val="2462233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95071" y="2798493"/>
            <a:ext cx="8428795" cy="1446550"/>
          </a:xfrm>
          <a:prstGeom prst="rect">
            <a:avLst/>
          </a:prstGeom>
          <a:noFill/>
        </p:spPr>
        <p:txBody>
          <a:bodyPr wrap="square" rtlCol="0">
            <a:spAutoFit/>
          </a:bodyPr>
          <a:lstStyle/>
          <a:p>
            <a:r>
              <a:rPr lang="en-US" sz="8800" dirty="0">
                <a:solidFill>
                  <a:srgbClr val="0F87C9"/>
                </a:solidFill>
                <a:latin typeface="Arial"/>
                <a:cs typeface="Arial"/>
              </a:rPr>
              <a:t>Your Trip</a:t>
            </a:r>
          </a:p>
        </p:txBody>
      </p:sp>
      <p:sp>
        <p:nvSpPr>
          <p:cNvPr id="6" name="TextBox 5"/>
          <p:cNvSpPr txBox="1"/>
          <p:nvPr/>
        </p:nvSpPr>
        <p:spPr>
          <a:xfrm>
            <a:off x="518102" y="2540185"/>
            <a:ext cx="6212186" cy="369332"/>
          </a:xfrm>
          <a:prstGeom prst="rect">
            <a:avLst/>
          </a:prstGeom>
          <a:noFill/>
        </p:spPr>
        <p:txBody>
          <a:bodyPr wrap="square" rtlCol="0">
            <a:spAutoFit/>
          </a:bodyPr>
          <a:lstStyle/>
          <a:p>
            <a:r>
              <a:rPr lang="en-US" dirty="0">
                <a:solidFill>
                  <a:schemeClr val="tx1">
                    <a:lumMod val="50000"/>
                    <a:lumOff val="50000"/>
                  </a:schemeClr>
                </a:solidFill>
                <a:latin typeface="Arial"/>
                <a:cs typeface="Arial"/>
              </a:rPr>
              <a:t>Welcome to  </a:t>
            </a:r>
          </a:p>
        </p:txBody>
      </p:sp>
      <p:sp>
        <p:nvSpPr>
          <p:cNvPr id="9" name="TextBox 8"/>
          <p:cNvSpPr txBox="1"/>
          <p:nvPr/>
        </p:nvSpPr>
        <p:spPr>
          <a:xfrm>
            <a:off x="3357182" y="891666"/>
            <a:ext cx="5786817" cy="830997"/>
          </a:xfrm>
          <a:prstGeom prst="rect">
            <a:avLst/>
          </a:prstGeom>
          <a:noFill/>
        </p:spPr>
        <p:txBody>
          <a:bodyPr wrap="square" rtlCol="0">
            <a:spAutoFit/>
          </a:bodyPr>
          <a:lstStyle/>
          <a:p>
            <a:r>
              <a:rPr lang="en-US" sz="2400" dirty="0">
                <a:solidFill>
                  <a:schemeClr val="tx1">
                    <a:lumMod val="65000"/>
                    <a:lumOff val="35000"/>
                  </a:schemeClr>
                </a:solidFill>
                <a:latin typeface="Arial"/>
                <a:cs typeface="Arial"/>
              </a:rPr>
              <a:t>Travel Planners for the Finest Bands, Choirs and Orchestras in the World </a:t>
            </a:r>
          </a:p>
        </p:txBody>
      </p:sp>
      <p:cxnSp>
        <p:nvCxnSpPr>
          <p:cNvPr id="7" name="Elbow Connector 6"/>
          <p:cNvCxnSpPr/>
          <p:nvPr/>
        </p:nvCxnSpPr>
        <p:spPr>
          <a:xfrm>
            <a:off x="5280627" y="3651689"/>
            <a:ext cx="3544205" cy="2190311"/>
          </a:xfrm>
          <a:prstGeom prst="bentConnector3">
            <a:avLst>
              <a:gd name="adj1" fmla="val 50000"/>
            </a:avLst>
          </a:prstGeom>
          <a:ln w="50800" cap="rnd">
            <a:solidFill>
              <a:srgbClr val="0F87C9"/>
            </a:solidFill>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796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3" y="2"/>
            <a:ext cx="9135877" cy="5143498"/>
          </a:xfrm>
          <a:prstGeom prst="rect">
            <a:avLst/>
          </a:prstGeom>
        </p:spPr>
      </p:pic>
      <p:sp>
        <p:nvSpPr>
          <p:cNvPr id="4" name="Rectangle 6"/>
          <p:cNvSpPr>
            <a:spLocks noChangeArrowheads="1"/>
          </p:cNvSpPr>
          <p:nvPr/>
        </p:nvSpPr>
        <p:spPr bwMode="auto">
          <a:xfrm>
            <a:off x="1244254" y="1313793"/>
            <a:ext cx="8119536" cy="24390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spcAft>
                <a:spcPts val="600"/>
              </a:spcAft>
            </a:pPr>
            <a:r>
              <a:rPr lang="en-US" b="1" u="sng" dirty="0">
                <a:solidFill>
                  <a:srgbClr val="0F87C9"/>
                </a:solidFill>
                <a:latin typeface="Arial"/>
                <a:cs typeface="Arial"/>
              </a:rPr>
              <a:t>Payment</a:t>
            </a:r>
            <a:r>
              <a:rPr lang="en-US" b="1" dirty="0">
                <a:solidFill>
                  <a:srgbClr val="0F87C9"/>
                </a:solidFill>
                <a:latin typeface="Arial"/>
                <a:cs typeface="Arial"/>
              </a:rPr>
              <a:t>				</a:t>
            </a:r>
            <a:r>
              <a:rPr lang="en-US" b="1" u="sng" dirty="0">
                <a:solidFill>
                  <a:srgbClr val="0F87C9"/>
                </a:solidFill>
                <a:latin typeface="Arial"/>
                <a:cs typeface="Arial"/>
              </a:rPr>
              <a:t>Amount</a:t>
            </a:r>
            <a:r>
              <a:rPr lang="en-US" b="1" dirty="0">
                <a:solidFill>
                  <a:srgbClr val="0F87C9"/>
                </a:solidFill>
                <a:latin typeface="Arial"/>
                <a:cs typeface="Arial"/>
              </a:rPr>
              <a:t>			</a:t>
            </a:r>
            <a:r>
              <a:rPr lang="en-US" b="1" u="sng" dirty="0">
                <a:solidFill>
                  <a:srgbClr val="0F87C9"/>
                </a:solidFill>
                <a:latin typeface="Arial"/>
                <a:cs typeface="Arial"/>
              </a:rPr>
              <a:t>Due Date</a:t>
            </a:r>
          </a:p>
          <a:p>
            <a:r>
              <a:rPr lang="en-US" sz="1600" b="1" dirty="0">
                <a:latin typeface="Arial"/>
                <a:cs typeface="Arial"/>
              </a:rPr>
              <a:t>Non-Refundable Deposit	</a:t>
            </a:r>
            <a:r>
              <a:rPr lang="en-US" sz="1600" dirty="0">
                <a:latin typeface="Arial"/>
                <a:cs typeface="Arial"/>
              </a:rPr>
              <a:t>$75.00			November 14, 2021</a:t>
            </a:r>
          </a:p>
          <a:p>
            <a:r>
              <a:rPr lang="en-US" sz="1600" b="1" dirty="0">
                <a:latin typeface="Arial"/>
                <a:cs typeface="Arial"/>
              </a:rPr>
              <a:t>Installment				</a:t>
            </a:r>
            <a:r>
              <a:rPr lang="en-US" sz="1600" dirty="0">
                <a:latin typeface="Arial"/>
                <a:cs typeface="Arial"/>
              </a:rPr>
              <a:t>$185.00			December 7, 2021</a:t>
            </a:r>
          </a:p>
          <a:p>
            <a:r>
              <a:rPr lang="en-US" sz="1600" b="1" dirty="0">
                <a:latin typeface="Arial"/>
                <a:cs typeface="Arial"/>
              </a:rPr>
              <a:t>Installment				</a:t>
            </a:r>
            <a:r>
              <a:rPr lang="en-US" sz="1600" dirty="0">
                <a:latin typeface="Arial"/>
                <a:cs typeface="Arial"/>
              </a:rPr>
              <a:t>$185.00			January 7, 2022</a:t>
            </a:r>
          </a:p>
          <a:p>
            <a:r>
              <a:rPr lang="en-US" sz="1600" b="1" dirty="0">
                <a:latin typeface="Arial"/>
                <a:cs typeface="Arial"/>
              </a:rPr>
              <a:t>Installment				</a:t>
            </a:r>
            <a:r>
              <a:rPr lang="en-US" sz="1600" dirty="0">
                <a:latin typeface="Arial"/>
                <a:cs typeface="Arial"/>
              </a:rPr>
              <a:t>$185.00			February 7, 2022</a:t>
            </a:r>
          </a:p>
          <a:p>
            <a:r>
              <a:rPr lang="en-US" sz="1600" b="1" dirty="0">
                <a:latin typeface="Arial"/>
                <a:cs typeface="Arial"/>
              </a:rPr>
              <a:t>Installment				</a:t>
            </a:r>
            <a:r>
              <a:rPr lang="en-US" sz="1600" dirty="0">
                <a:latin typeface="Arial"/>
                <a:cs typeface="Arial"/>
              </a:rPr>
              <a:t>$185.00			March 7, 2022</a:t>
            </a:r>
          </a:p>
          <a:p>
            <a:r>
              <a:rPr lang="en-US" sz="1600" b="1" dirty="0">
                <a:latin typeface="Arial"/>
                <a:cs typeface="Arial"/>
              </a:rPr>
              <a:t>Final Payment			</a:t>
            </a:r>
            <a:r>
              <a:rPr lang="en-US" sz="1600" dirty="0">
                <a:latin typeface="Arial"/>
                <a:cs typeface="Arial"/>
              </a:rPr>
              <a:t>Balance Due		April 7, 2022</a:t>
            </a:r>
          </a:p>
          <a:p>
            <a:endParaRPr lang="en-US" b="1" dirty="0">
              <a:solidFill>
                <a:srgbClr val="666666"/>
              </a:solidFill>
            </a:endParaRPr>
          </a:p>
        </p:txBody>
      </p:sp>
      <p:sp>
        <p:nvSpPr>
          <p:cNvPr id="5" name="Rectangle 4"/>
          <p:cNvSpPr>
            <a:spLocks noChangeArrowheads="1"/>
          </p:cNvSpPr>
          <p:nvPr/>
        </p:nvSpPr>
        <p:spPr bwMode="auto">
          <a:xfrm>
            <a:off x="982133" y="292099"/>
            <a:ext cx="8009467" cy="601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3200" dirty="0">
                <a:solidFill>
                  <a:srgbClr val="0F87C9"/>
                </a:solidFill>
                <a:latin typeface="Oswald Medium"/>
                <a:cs typeface="Oswald Medium"/>
              </a:rPr>
              <a:t>Tour Conditions: </a:t>
            </a:r>
            <a:r>
              <a:rPr lang="en-US" sz="2400" dirty="0">
                <a:latin typeface="Oswald Medium"/>
                <a:cs typeface="Oswald Medium"/>
              </a:rPr>
              <a:t>Payment Dates &amp; Amounts</a:t>
            </a:r>
            <a:endParaRPr lang="en-US" sz="2400" dirty="0"/>
          </a:p>
        </p:txBody>
      </p:sp>
      <p:cxnSp>
        <p:nvCxnSpPr>
          <p:cNvPr id="6" name="Straight Connector 5"/>
          <p:cNvCxnSpPr/>
          <p:nvPr/>
        </p:nvCxnSpPr>
        <p:spPr>
          <a:xfrm>
            <a:off x="-211667" y="4851389"/>
            <a:ext cx="575734" cy="0"/>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64067" y="592667"/>
            <a:ext cx="575734" cy="0"/>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364067" y="592667"/>
            <a:ext cx="0" cy="4258722"/>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7213600" y="4758267"/>
            <a:ext cx="0" cy="550334"/>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sp>
        <p:nvSpPr>
          <p:cNvPr id="20" name="Rectangle 5"/>
          <p:cNvSpPr>
            <a:spLocks noChangeArrowheads="1"/>
          </p:cNvSpPr>
          <p:nvPr/>
        </p:nvSpPr>
        <p:spPr bwMode="auto">
          <a:xfrm>
            <a:off x="720011" y="3585604"/>
            <a:ext cx="7823203" cy="1265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1600" dirty="0">
                <a:latin typeface="Arial"/>
                <a:cs typeface="Arial"/>
              </a:rPr>
              <a:t>Final payment amount will be emailed to you 30 days prior to departure. </a:t>
            </a:r>
            <a:br>
              <a:rPr lang="en-US" sz="1600" dirty="0">
                <a:latin typeface="Arial"/>
                <a:cs typeface="Arial"/>
              </a:rPr>
            </a:br>
            <a:r>
              <a:rPr lang="en-US" sz="1600" dirty="0">
                <a:latin typeface="Arial"/>
                <a:cs typeface="Arial"/>
              </a:rPr>
              <a:t>It is due upon receipt of MTC’s e-mailed invoice. </a:t>
            </a:r>
            <a:br>
              <a:rPr lang="en-US" sz="1600" dirty="0">
                <a:latin typeface="Arial"/>
                <a:cs typeface="Arial"/>
              </a:rPr>
            </a:br>
            <a:r>
              <a:rPr lang="en-US" sz="1600" b="1" dirty="0">
                <a:latin typeface="Arial"/>
                <a:cs typeface="Arial"/>
              </a:rPr>
              <a:t>Accounts not paid on or before a payment due date will be frozen.</a:t>
            </a:r>
          </a:p>
          <a:p>
            <a:r>
              <a:rPr lang="en-US" sz="1600" dirty="0">
                <a:solidFill>
                  <a:srgbClr val="0F87C9"/>
                </a:solidFill>
                <a:latin typeface="Arial"/>
                <a:cs typeface="Arial"/>
              </a:rPr>
              <a:t> </a:t>
            </a:r>
            <a:endParaRPr lang="en-US" sz="1600" b="1" dirty="0">
              <a:solidFill>
                <a:srgbClr val="0F87C9"/>
              </a:solidFill>
              <a:latin typeface="Arial"/>
              <a:cs typeface="Arial"/>
            </a:endParaRPr>
          </a:p>
          <a:p>
            <a:endParaRPr lang="en-US" sz="1600" b="1" dirty="0">
              <a:solidFill>
                <a:srgbClr val="FA3A06"/>
              </a:solidFill>
              <a:latin typeface="Arial"/>
              <a:cs typeface="Arial"/>
            </a:endParaRPr>
          </a:p>
        </p:txBody>
      </p:sp>
    </p:spTree>
    <p:extLst>
      <p:ext uri="{BB962C8B-B14F-4D97-AF65-F5344CB8AC3E}">
        <p14:creationId xmlns:p14="http://schemas.microsoft.com/office/powerpoint/2010/main" val="136172420"/>
      </p:ext>
    </p:extLst>
  </p:cSld>
  <p:clrMapOvr>
    <a:masterClrMapping/>
  </p:clrMapOvr>
  <mc:AlternateContent xmlns:mc="http://schemas.openxmlformats.org/markup-compatibility/2006" xmlns:p14="http://schemas.microsoft.com/office/powerpoint/2010/main">
    <mc:Choice Requires="p14">
      <p:transition spd="slow" p14:dur="1800">
        <p:push/>
      </p:transition>
    </mc:Choice>
    <mc:Fallback xmlns="">
      <p:transition xmlns:p14="http://schemas.microsoft.com/office/powerpoint/2010/mai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2000"/>
                                        <p:tgtEl>
                                          <p:spTgt spid="20"/>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childTnLst>
                                </p:cTn>
                              </p:par>
                            </p:childTnLst>
                          </p:cTn>
                        </p:par>
                        <p:par>
                          <p:cTn id="16" fill="hold">
                            <p:stCondLst>
                              <p:cond delay="6000"/>
                            </p:stCondLst>
                            <p:childTnLst>
                              <p:par>
                                <p:cTn id="17" presetID="22" presetClass="entr" presetSubtype="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609598" y="1041402"/>
            <a:ext cx="8534401" cy="601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3200" dirty="0">
                <a:solidFill>
                  <a:srgbClr val="0F87C9"/>
                </a:solidFill>
                <a:latin typeface="Oswald Medium"/>
                <a:cs typeface="Oswald Medium"/>
              </a:rPr>
              <a:t>Tour Conditions: </a:t>
            </a:r>
            <a:r>
              <a:rPr lang="en-US" sz="2400" dirty="0">
                <a:latin typeface="Oswald Medium"/>
                <a:cs typeface="Oswald Medium"/>
              </a:rPr>
              <a:t>Fund Raising</a:t>
            </a:r>
            <a:endParaRPr lang="en-US" sz="2400" dirty="0"/>
          </a:p>
        </p:txBody>
      </p:sp>
      <p:sp>
        <p:nvSpPr>
          <p:cNvPr id="5" name="Rectangle 5"/>
          <p:cNvSpPr>
            <a:spLocks noChangeArrowheads="1"/>
          </p:cNvSpPr>
          <p:nvPr/>
        </p:nvSpPr>
        <p:spPr bwMode="auto">
          <a:xfrm>
            <a:off x="609599" y="1837268"/>
            <a:ext cx="5825067" cy="1515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solidFill>
                  <a:srgbClr val="666666"/>
                </a:solidFill>
                <a:latin typeface="Arial"/>
                <a:cs typeface="Arial"/>
              </a:rPr>
              <a:t>Music Travel Consultants encourages and welcomes the application of fund raising profits to individual or group accounts. Music Travel Consultants is unable to accept or apply any school or booster fund raising monies to accounts that are paid in full.</a:t>
            </a:r>
            <a:endParaRPr lang="en-US" b="1" dirty="0">
              <a:solidFill>
                <a:srgbClr val="666666"/>
              </a:solidFill>
              <a:latin typeface="Arial"/>
              <a:cs typeface="Arial"/>
            </a:endParaRPr>
          </a:p>
        </p:txBody>
      </p:sp>
      <p:cxnSp>
        <p:nvCxnSpPr>
          <p:cNvPr id="6" name="Straight Connector 5"/>
          <p:cNvCxnSpPr/>
          <p:nvPr/>
        </p:nvCxnSpPr>
        <p:spPr>
          <a:xfrm flipV="1">
            <a:off x="7213600" y="-245533"/>
            <a:ext cx="0" cy="592664"/>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973667" y="347131"/>
            <a:ext cx="0" cy="601136"/>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973667" y="347131"/>
            <a:ext cx="6239933" cy="0"/>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8221133" y="2480733"/>
            <a:ext cx="0" cy="1938863"/>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7733" y="4419596"/>
            <a:ext cx="8288866" cy="0"/>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6841067" y="2480732"/>
            <a:ext cx="1380066" cy="0"/>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sp>
        <p:nvSpPr>
          <p:cNvPr id="11" name="Rectangle 5"/>
          <p:cNvSpPr>
            <a:spLocks noChangeArrowheads="1"/>
          </p:cNvSpPr>
          <p:nvPr/>
        </p:nvSpPr>
        <p:spPr bwMode="auto">
          <a:xfrm>
            <a:off x="609598" y="3539044"/>
            <a:ext cx="8534401"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000" b="1" dirty="0">
                <a:solidFill>
                  <a:srgbClr val="535353"/>
                </a:solidFill>
                <a:latin typeface="Arial"/>
                <a:cs typeface="Arial"/>
              </a:rPr>
              <a:t>Last Day to apply fund raising money is: </a:t>
            </a:r>
            <a:r>
              <a:rPr lang="en-US" sz="2000" b="1" dirty="0">
                <a:solidFill>
                  <a:srgbClr val="0F87C9"/>
                </a:solidFill>
                <a:latin typeface="Arial"/>
                <a:cs typeface="Arial"/>
              </a:rPr>
              <a:t>March 11, 2020</a:t>
            </a:r>
            <a:endParaRPr lang="en-US" sz="1300" dirty="0">
              <a:solidFill>
                <a:srgbClr val="0F87C9"/>
              </a:solidFill>
              <a:latin typeface="Arial"/>
              <a:cs typeface="Arial"/>
            </a:endParaRPr>
          </a:p>
        </p:txBody>
      </p:sp>
    </p:spTree>
    <p:extLst>
      <p:ext uri="{BB962C8B-B14F-4D97-AF65-F5344CB8AC3E}">
        <p14:creationId xmlns:p14="http://schemas.microsoft.com/office/powerpoint/2010/main" val="2454010604"/>
      </p:ext>
    </p:extLst>
  </p:cSld>
  <p:clrMapOvr>
    <a:masterClrMapping/>
  </p:clrMapOvr>
  <mc:AlternateContent xmlns:mc="http://schemas.openxmlformats.org/markup-compatibility/2006" xmlns:p14="http://schemas.microsoft.com/office/powerpoint/2010/main">
    <mc:Choice Requires="p14">
      <p:transition spd="slow" p14:dur="1800">
        <p:push dir="u"/>
      </p:transition>
    </mc:Choice>
    <mc:Fallback xmlns="">
      <p:transition xmlns:p14="http://schemas.microsoft.com/office/powerpoint/2010/mai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1000"/>
                                        <p:tgtEl>
                                          <p:spTgt spid="17"/>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1000"/>
                                        <p:tgtEl>
                                          <p:spTgt spid="14"/>
                                        </p:tgtEl>
                                      </p:cBhvr>
                                    </p:animEffect>
                                  </p:childTnLst>
                                </p:cTn>
                              </p:par>
                            </p:childTnLst>
                          </p:cTn>
                        </p:par>
                        <p:par>
                          <p:cTn id="16" fill="hold">
                            <p:stCondLst>
                              <p:cond delay="4000"/>
                            </p:stCondLst>
                            <p:childTnLst>
                              <p:par>
                                <p:cTn id="17" presetID="22" presetClass="entr" presetSubtype="2"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right)">
                                      <p:cBhvr>
                                        <p:cTn id="19" dur="1000"/>
                                        <p:tgtEl>
                                          <p:spTgt spid="16"/>
                                        </p:tgtEl>
                                      </p:cBhvr>
                                    </p:animEffect>
                                  </p:childTnLst>
                                </p:cTn>
                              </p:par>
                            </p:childTnLst>
                          </p:cTn>
                        </p:par>
                        <p:par>
                          <p:cTn id="20" fill="hold">
                            <p:stCondLst>
                              <p:cond delay="5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330200" y="253986"/>
            <a:ext cx="748215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US" sz="2800" dirty="0">
                <a:solidFill>
                  <a:srgbClr val="1E8CBE"/>
                </a:solidFill>
                <a:latin typeface="Oswald Medium"/>
                <a:cs typeface="Oswald Medium"/>
              </a:rPr>
              <a:t>Last Day to Cancel with FULL Refund</a:t>
            </a:r>
            <a:br>
              <a:rPr lang="en-US" sz="3600" dirty="0">
                <a:solidFill>
                  <a:srgbClr val="1E8CBE"/>
                </a:solidFill>
                <a:latin typeface="Oswald Medium"/>
                <a:cs typeface="Oswald Medium"/>
              </a:rPr>
            </a:br>
            <a:endParaRPr lang="en-US" sz="2400" dirty="0">
              <a:solidFill>
                <a:srgbClr val="666666"/>
              </a:solidFill>
              <a:latin typeface="Oswald Medium"/>
              <a:cs typeface="Oswald Medium"/>
            </a:endParaRPr>
          </a:p>
        </p:txBody>
      </p:sp>
      <p:sp>
        <p:nvSpPr>
          <p:cNvPr id="6" name="Rectangle 5"/>
          <p:cNvSpPr>
            <a:spLocks noChangeArrowheads="1"/>
          </p:cNvSpPr>
          <p:nvPr/>
        </p:nvSpPr>
        <p:spPr bwMode="auto">
          <a:xfrm>
            <a:off x="90502" y="1257482"/>
            <a:ext cx="8458200" cy="8297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US" sz="4800" b="1" dirty="0">
                <a:solidFill>
                  <a:srgbClr val="FA3A06"/>
                </a:solidFill>
                <a:latin typeface="Arial"/>
                <a:cs typeface="Arial"/>
              </a:rPr>
              <a:t>December 29, 2021</a:t>
            </a:r>
            <a:endParaRPr lang="en-US" sz="1600" b="1" dirty="0">
              <a:solidFill>
                <a:srgbClr val="666666"/>
              </a:solidFill>
              <a:latin typeface="Arial"/>
              <a:cs typeface="Arial"/>
            </a:endParaRPr>
          </a:p>
        </p:txBody>
      </p:sp>
      <p:sp>
        <p:nvSpPr>
          <p:cNvPr id="7" name="Rectangle 5"/>
          <p:cNvSpPr>
            <a:spLocks noChangeArrowheads="1"/>
          </p:cNvSpPr>
          <p:nvPr/>
        </p:nvSpPr>
        <p:spPr bwMode="auto">
          <a:xfrm>
            <a:off x="250301" y="2471819"/>
            <a:ext cx="8458200" cy="17018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If Trip is Canceled for </a:t>
            </a:r>
            <a:r>
              <a:rPr lang="en-US" sz="1400" u="sng" dirty="0">
                <a:latin typeface="Arial" panose="020B0604020202020204" pitchFamily="34" charset="0"/>
                <a:cs typeface="Arial" panose="020B0604020202020204" pitchFamily="34" charset="0"/>
              </a:rPr>
              <a:t>Entire Group </a:t>
            </a:r>
            <a:r>
              <a:rPr lang="en-US" sz="1400" dirty="0">
                <a:latin typeface="Arial" panose="020B0604020202020204" pitchFamily="34" charset="0"/>
                <a:cs typeface="Arial" panose="020B0604020202020204" pitchFamily="34" charset="0"/>
              </a:rPr>
              <a:t>at any point 45 days or less after the initial deposit date, full refunds (including non-refundable deposits) will be given to all travelers.</a:t>
            </a:r>
            <a:br>
              <a:rPr lang="en-US" sz="1400" dirty="0">
                <a:latin typeface="Arial"/>
                <a:cs typeface="Arial"/>
              </a:rPr>
            </a:br>
            <a:endParaRPr lang="en-US" sz="1400" dirty="0">
              <a:latin typeface="Arial"/>
              <a:cs typeface="Arial"/>
            </a:endParaRPr>
          </a:p>
          <a:p>
            <a:pPr marL="285750" indent="-285750">
              <a:buFont typeface="Arial" panose="020B0604020202020204" pitchFamily="34" charset="0"/>
              <a:buChar char="•"/>
            </a:pPr>
            <a:r>
              <a:rPr lang="en-US" sz="1400" dirty="0">
                <a:latin typeface="Arial"/>
                <a:cs typeface="Arial"/>
              </a:rPr>
              <a:t>The non-refundable deposit will not be refunded to individual travelers </a:t>
            </a:r>
            <a:r>
              <a:rPr lang="en-US" sz="1400" i="1" dirty="0">
                <a:latin typeface="Arial"/>
                <a:cs typeface="Arial"/>
              </a:rPr>
              <a:t>if the group still travels</a:t>
            </a:r>
            <a:r>
              <a:rPr lang="en-US" sz="1400" dirty="0">
                <a:latin typeface="Arial"/>
                <a:cs typeface="Arial"/>
              </a:rPr>
              <a:t>.</a:t>
            </a:r>
          </a:p>
          <a:p>
            <a:pPr marL="285750" indent="-285750">
              <a:buFont typeface="Arial" panose="020B0604020202020204" pitchFamily="34" charset="0"/>
              <a:buChar char="•"/>
            </a:pPr>
            <a:endParaRPr lang="en-US" sz="1400" dirty="0">
              <a:latin typeface="Arial"/>
              <a:cs typeface="Arial"/>
            </a:endParaRPr>
          </a:p>
        </p:txBody>
      </p:sp>
      <p:cxnSp>
        <p:nvCxnSpPr>
          <p:cNvPr id="12" name="Straight Connector 11"/>
          <p:cNvCxnSpPr/>
          <p:nvPr/>
        </p:nvCxnSpPr>
        <p:spPr>
          <a:xfrm>
            <a:off x="5337213" y="4514190"/>
            <a:ext cx="4605867" cy="0"/>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5324661" y="4514190"/>
            <a:ext cx="0" cy="838202"/>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73A4033F-FE37-9F45-A4C9-0C09EE4EA7B6}"/>
              </a:ext>
            </a:extLst>
          </p:cNvPr>
          <p:cNvSpPr txBox="1"/>
          <p:nvPr/>
        </p:nvSpPr>
        <p:spPr>
          <a:xfrm>
            <a:off x="2308194" y="842868"/>
            <a:ext cx="3458469" cy="738664"/>
          </a:xfrm>
          <a:prstGeom prst="rect">
            <a:avLst/>
          </a:prstGeom>
          <a:noFill/>
        </p:spPr>
        <p:txBody>
          <a:bodyPr wrap="square" rtlCol="0">
            <a:spAutoFit/>
          </a:bodyPr>
          <a:lstStyle/>
          <a:p>
            <a:r>
              <a:rPr lang="en-US" sz="2400" dirty="0">
                <a:solidFill>
                  <a:srgbClr val="1E8CBE"/>
                </a:solidFill>
                <a:latin typeface="Oswald Medium"/>
                <a:cs typeface="Oswald Medium"/>
              </a:rPr>
              <a:t>(if ENTIRE TRIP is canceled)</a:t>
            </a:r>
            <a:endParaRPr lang="en-US" sz="2400" dirty="0"/>
          </a:p>
          <a:p>
            <a:endParaRPr lang="en-US" dirty="0"/>
          </a:p>
        </p:txBody>
      </p:sp>
    </p:spTree>
    <p:extLst>
      <p:ext uri="{BB962C8B-B14F-4D97-AF65-F5344CB8AC3E}">
        <p14:creationId xmlns:p14="http://schemas.microsoft.com/office/powerpoint/2010/main" val="149199045"/>
      </p:ext>
    </p:extLst>
  </p:cSld>
  <p:clrMapOvr>
    <a:masterClrMapping/>
  </p:clrMapOvr>
  <mc:AlternateContent xmlns:mc="http://schemas.openxmlformats.org/markup-compatibility/2006" xmlns:p14="http://schemas.microsoft.com/office/powerpoint/2010/main">
    <mc:Choice Requires="p14">
      <p:transition spd="slow" p14:dur="1800">
        <p:push dir="r"/>
      </p:transition>
    </mc:Choice>
    <mc:Fallback xmlns="">
      <p:transition xmlns:p14="http://schemas.microsoft.com/office/powerpoint/2010/mai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330200" y="253986"/>
            <a:ext cx="7180309"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2800" dirty="0">
                <a:solidFill>
                  <a:srgbClr val="1E8CBE"/>
                </a:solidFill>
                <a:latin typeface="Oswald Medium"/>
                <a:cs typeface="Oswald Medium"/>
              </a:rPr>
              <a:t>Last Day to Cancel with Partial Refund:</a:t>
            </a:r>
            <a:endParaRPr lang="en-US" sz="2800" dirty="0">
              <a:solidFill>
                <a:srgbClr val="666666"/>
              </a:solidFill>
              <a:latin typeface="Oswald Medium"/>
              <a:cs typeface="Oswald Medium"/>
            </a:endParaRPr>
          </a:p>
        </p:txBody>
      </p:sp>
      <p:sp>
        <p:nvSpPr>
          <p:cNvPr id="6" name="Rectangle 5"/>
          <p:cNvSpPr>
            <a:spLocks noChangeArrowheads="1"/>
          </p:cNvSpPr>
          <p:nvPr/>
        </p:nvSpPr>
        <p:spPr bwMode="auto">
          <a:xfrm>
            <a:off x="330200" y="888972"/>
            <a:ext cx="8458200" cy="829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4800" b="1" dirty="0">
                <a:solidFill>
                  <a:srgbClr val="FA3A06"/>
                </a:solidFill>
                <a:latin typeface="Arial"/>
                <a:cs typeface="Arial"/>
              </a:rPr>
              <a:t>     February 27, 2022</a:t>
            </a:r>
            <a:endParaRPr lang="en-US" sz="1600" b="1" dirty="0">
              <a:solidFill>
                <a:srgbClr val="666666"/>
              </a:solidFill>
              <a:latin typeface="Arial"/>
              <a:cs typeface="Arial"/>
            </a:endParaRPr>
          </a:p>
        </p:txBody>
      </p:sp>
      <p:sp>
        <p:nvSpPr>
          <p:cNvPr id="7" name="Rectangle 5"/>
          <p:cNvSpPr>
            <a:spLocks noChangeArrowheads="1"/>
          </p:cNvSpPr>
          <p:nvPr/>
        </p:nvSpPr>
        <p:spPr bwMode="auto">
          <a:xfrm>
            <a:off x="342900" y="1856751"/>
            <a:ext cx="8458200" cy="2664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85750" indent="-285750">
              <a:buFont typeface="Arial" panose="020B0604020202020204" pitchFamily="34" charset="0"/>
              <a:buChar char="•"/>
            </a:pPr>
            <a:r>
              <a:rPr lang="en-US" sz="1400" dirty="0">
                <a:latin typeface="Arial"/>
                <a:cs typeface="Arial"/>
              </a:rPr>
              <a:t>Cancellation for individuals or the entire group must be made at MTC</a:t>
            </a:r>
            <a:r>
              <a:rPr lang="en-US" sz="1400" baseline="30000" dirty="0">
                <a:latin typeface="Arial"/>
                <a:cs typeface="Arial"/>
              </a:rPr>
              <a:t>®</a:t>
            </a:r>
            <a:r>
              <a:rPr lang="en-US" sz="1400" dirty="0">
                <a:latin typeface="Arial"/>
                <a:cs typeface="Arial"/>
              </a:rPr>
              <a:t> Online. Click on the “Cancel a Traveler” link on traveler’s/payer’s Welcome Page dashboard OR send an e-mail or written communication to MTC</a:t>
            </a:r>
            <a:r>
              <a:rPr lang="en-US" sz="1400" baseline="30000" dirty="0">
                <a:latin typeface="Arial"/>
                <a:cs typeface="Arial"/>
              </a:rPr>
              <a:t>®</a:t>
            </a:r>
            <a:r>
              <a:rPr lang="en-US" sz="1400" dirty="0">
                <a:latin typeface="Arial"/>
                <a:cs typeface="Arial"/>
              </a:rPr>
              <a:t>. </a:t>
            </a:r>
            <a:br>
              <a:rPr lang="en-US" sz="1400" dirty="0">
                <a:latin typeface="Arial"/>
                <a:cs typeface="Arial"/>
              </a:rPr>
            </a:br>
            <a:endParaRPr lang="en-US" sz="1400" dirty="0">
              <a:latin typeface="Arial"/>
              <a:cs typeface="Arial"/>
            </a:endParaRPr>
          </a:p>
          <a:p>
            <a:pPr marL="285750" indent="-285750">
              <a:buFont typeface="Arial" panose="020B0604020202020204" pitchFamily="34" charset="0"/>
              <a:buChar char="•"/>
            </a:pPr>
            <a:r>
              <a:rPr lang="en-US" sz="1400" dirty="0">
                <a:latin typeface="Arial"/>
                <a:cs typeface="Arial"/>
              </a:rPr>
              <a:t>If Cancellation is received 60 days or more prior to trip departure day, all funds except for Non-Refundable Deposits/Payments is refundable. </a:t>
            </a:r>
            <a:br>
              <a:rPr lang="en-US" sz="1400" dirty="0">
                <a:latin typeface="Arial"/>
                <a:cs typeface="Arial"/>
              </a:rPr>
            </a:br>
            <a:endParaRPr lang="en-US" sz="1400" dirty="0">
              <a:latin typeface="Arial"/>
              <a:cs typeface="Arial"/>
            </a:endParaRPr>
          </a:p>
          <a:p>
            <a:pPr marL="285750" indent="-285750">
              <a:buFont typeface="Arial" panose="020B0604020202020204" pitchFamily="34" charset="0"/>
              <a:buChar char="•"/>
            </a:pPr>
            <a:r>
              <a:rPr lang="en-US" sz="1400" dirty="0">
                <a:latin typeface="Arial"/>
                <a:cs typeface="Arial"/>
              </a:rPr>
              <a:t>Cancellations received 59 days or fewer before, or on, trip departure day are non-refundable, unless a paying substitute traveler takes the place of the cancelled person. </a:t>
            </a:r>
            <a:br>
              <a:rPr lang="en-US" sz="1400" dirty="0">
                <a:latin typeface="Arial"/>
                <a:cs typeface="Arial"/>
              </a:rPr>
            </a:br>
            <a:endParaRPr lang="en-US" sz="1400" dirty="0">
              <a:latin typeface="Arial"/>
              <a:cs typeface="Arial"/>
            </a:endParaRPr>
          </a:p>
          <a:p>
            <a:pPr marL="285750" indent="-285750">
              <a:buFont typeface="Arial" panose="020B0604020202020204" pitchFamily="34" charset="0"/>
              <a:buChar char="•"/>
            </a:pPr>
            <a:r>
              <a:rPr lang="en-US" sz="1400" dirty="0">
                <a:latin typeface="Arial"/>
                <a:cs typeface="Arial"/>
              </a:rPr>
              <a:t>Travelers should consider Travel and Cancellation Insurance. It may be obtained from your insurance agent or on the internet – search for Travel insurance.</a:t>
            </a:r>
          </a:p>
          <a:p>
            <a:r>
              <a:rPr lang="en-US" sz="1400" dirty="0">
                <a:latin typeface="Arial"/>
                <a:cs typeface="Arial"/>
              </a:rPr>
              <a:t>.</a:t>
            </a:r>
          </a:p>
          <a:p>
            <a:pPr marL="285750" indent="-285750">
              <a:buFont typeface="Arial" panose="020B0604020202020204" pitchFamily="34" charset="0"/>
              <a:buChar char="•"/>
            </a:pPr>
            <a:endParaRPr lang="en-US" sz="1400" dirty="0">
              <a:latin typeface="Arial"/>
              <a:cs typeface="Arial"/>
            </a:endParaRPr>
          </a:p>
        </p:txBody>
      </p:sp>
      <p:cxnSp>
        <p:nvCxnSpPr>
          <p:cNvPr id="12" name="Straight Connector 11"/>
          <p:cNvCxnSpPr/>
          <p:nvPr/>
        </p:nvCxnSpPr>
        <p:spPr>
          <a:xfrm>
            <a:off x="5337213" y="4514190"/>
            <a:ext cx="4605867" cy="0"/>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5324661" y="4514190"/>
            <a:ext cx="0" cy="838202"/>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2809148"/>
      </p:ext>
    </p:extLst>
  </p:cSld>
  <p:clrMapOvr>
    <a:masterClrMapping/>
  </p:clrMapOvr>
  <mc:AlternateContent xmlns:mc="http://schemas.openxmlformats.org/markup-compatibility/2006" xmlns:p14="http://schemas.microsoft.com/office/powerpoint/2010/main">
    <mc:Choice Requires="p14">
      <p:transition spd="slow" p14:dur="180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330200" y="253986"/>
            <a:ext cx="84582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3600" dirty="0">
                <a:solidFill>
                  <a:srgbClr val="1E8CBE"/>
                </a:solidFill>
                <a:latin typeface="Oswald Medium"/>
                <a:cs typeface="Oswald Medium"/>
              </a:rPr>
              <a:t>Travel Insured Trip Cancellation Insurance</a:t>
            </a:r>
            <a:endParaRPr lang="en-US" sz="3600" dirty="0">
              <a:solidFill>
                <a:srgbClr val="666666"/>
              </a:solidFill>
              <a:latin typeface="Oswald Medium"/>
              <a:cs typeface="Oswald Medium"/>
            </a:endParaRPr>
          </a:p>
        </p:txBody>
      </p:sp>
      <p:sp>
        <p:nvSpPr>
          <p:cNvPr id="7" name="Rectangle 5"/>
          <p:cNvSpPr>
            <a:spLocks noChangeArrowheads="1"/>
          </p:cNvSpPr>
          <p:nvPr/>
        </p:nvSpPr>
        <p:spPr bwMode="auto">
          <a:xfrm>
            <a:off x="351369" y="904239"/>
            <a:ext cx="8458200" cy="30056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85750" indent="-285750">
              <a:buFont typeface="Arial" panose="020B0604020202020204" pitchFamily="34" charset="0"/>
              <a:buChar char="•"/>
            </a:pPr>
            <a:r>
              <a:rPr lang="en-US" sz="1400" dirty="0">
                <a:latin typeface="Arial"/>
                <a:cs typeface="Arial"/>
              </a:rPr>
              <a:t>Available thru third-party company: Travel Insured International  </a:t>
            </a:r>
          </a:p>
          <a:p>
            <a:pPr marL="285750" indent="-285750">
              <a:buFont typeface="Arial" panose="020B0604020202020204" pitchFamily="34" charset="0"/>
              <a:buChar char="•"/>
            </a:pPr>
            <a:r>
              <a:rPr lang="en-US" sz="1400" dirty="0">
                <a:latin typeface="Arial"/>
                <a:cs typeface="Arial"/>
              </a:rPr>
              <a:t>Optional / Individual policy for this trip only</a:t>
            </a:r>
          </a:p>
          <a:p>
            <a:pPr marL="285750" indent="-285750">
              <a:buFont typeface="Arial" panose="020B0604020202020204" pitchFamily="34" charset="0"/>
              <a:buChar char="•"/>
            </a:pPr>
            <a:r>
              <a:rPr lang="en-US" sz="1400" dirty="0">
                <a:latin typeface="Arial"/>
                <a:cs typeface="Arial"/>
              </a:rPr>
              <a:t>Provides refunds for cancellation until 48 hours prior to departure</a:t>
            </a:r>
          </a:p>
          <a:p>
            <a:pPr marL="285750" indent="-285750">
              <a:buFont typeface="Arial" panose="020B0604020202020204" pitchFamily="34" charset="0"/>
              <a:buChar char="•"/>
            </a:pPr>
            <a:r>
              <a:rPr lang="en-US" sz="1400" dirty="0">
                <a:latin typeface="Arial"/>
                <a:cs typeface="Arial"/>
              </a:rPr>
              <a:t>Also includes medical coverage, reimbursement for travel delays, etc. as listed on handout</a:t>
            </a:r>
            <a:br>
              <a:rPr lang="en-US" sz="1400" dirty="0">
                <a:latin typeface="Arial"/>
                <a:cs typeface="Arial"/>
              </a:rPr>
            </a:br>
            <a:endParaRPr lang="en-US" sz="1400" dirty="0">
              <a:latin typeface="Arial"/>
              <a:cs typeface="Arial"/>
            </a:endParaRPr>
          </a:p>
          <a:p>
            <a:pPr marL="285750" indent="-285750">
              <a:buFont typeface="Arial" panose="020B0604020202020204" pitchFamily="34" charset="0"/>
              <a:buChar char="•"/>
            </a:pPr>
            <a:r>
              <a:rPr lang="en-US" sz="1400" dirty="0">
                <a:latin typeface="Arial"/>
                <a:cs typeface="Arial"/>
              </a:rPr>
              <a:t>USE PRICING FROM “CFAR” COLUMN (CFAR = Cancel For Any Reason)</a:t>
            </a:r>
          </a:p>
          <a:p>
            <a:pPr marL="285750" indent="-285750">
              <a:buFont typeface="Arial" panose="020B0604020202020204" pitchFamily="34" charset="0"/>
              <a:buChar char="•"/>
            </a:pPr>
            <a:r>
              <a:rPr lang="en-US" sz="1400" dirty="0">
                <a:latin typeface="Arial"/>
                <a:cs typeface="Arial"/>
              </a:rPr>
              <a:t>Policy Pricing is based on cost of trip</a:t>
            </a:r>
          </a:p>
          <a:p>
            <a:pPr marL="285750" indent="-285750">
              <a:buFont typeface="Arial" panose="020B0604020202020204" pitchFamily="34" charset="0"/>
              <a:buChar char="•"/>
            </a:pPr>
            <a:endParaRPr lang="en-US" sz="1400" dirty="0">
              <a:latin typeface="Arial"/>
              <a:cs typeface="Arial"/>
            </a:endParaRPr>
          </a:p>
          <a:p>
            <a:pPr marL="285750" indent="-285750">
              <a:buFont typeface="Arial" panose="020B0604020202020204" pitchFamily="34" charset="0"/>
              <a:buChar char="•"/>
            </a:pPr>
            <a:r>
              <a:rPr lang="en-US" sz="1400" dirty="0">
                <a:latin typeface="Arial"/>
                <a:cs typeface="Arial"/>
              </a:rPr>
              <a:t>Trip Pricing $801-$1000 = CFAR Pricing is $45</a:t>
            </a:r>
          </a:p>
          <a:p>
            <a:pPr marL="285750" indent="-285750">
              <a:buFont typeface="Arial" panose="020B0604020202020204" pitchFamily="34" charset="0"/>
              <a:buChar char="•"/>
            </a:pPr>
            <a:r>
              <a:rPr lang="en-US" sz="1400" dirty="0">
                <a:latin typeface="Arial"/>
                <a:cs typeface="Arial"/>
              </a:rPr>
              <a:t>Trip Pricing $1001-$1500 = CFAR Pricing is $61.50</a:t>
            </a:r>
          </a:p>
          <a:p>
            <a:pPr marL="285750" indent="-285750">
              <a:buFont typeface="Arial" panose="020B0604020202020204" pitchFamily="34" charset="0"/>
              <a:buChar char="•"/>
            </a:pPr>
            <a:r>
              <a:rPr lang="en-US" sz="1400" dirty="0">
                <a:latin typeface="Arial"/>
                <a:cs typeface="Arial"/>
              </a:rPr>
              <a:t>Trip Pricing $1501-$2000 = CFAR Pricing is $81</a:t>
            </a:r>
          </a:p>
          <a:p>
            <a:endParaRPr lang="en-US" sz="1400" dirty="0">
              <a:latin typeface="Arial"/>
              <a:cs typeface="Arial"/>
            </a:endParaRPr>
          </a:p>
          <a:p>
            <a:pPr marL="285750" indent="-285750">
              <a:buFont typeface="Arial" panose="020B0604020202020204" pitchFamily="34" charset="0"/>
              <a:buChar char="•"/>
            </a:pPr>
            <a:endParaRPr lang="en-US" sz="1400" dirty="0">
              <a:solidFill>
                <a:srgbClr val="666666"/>
              </a:solidFill>
              <a:latin typeface="Arial"/>
              <a:cs typeface="Arial"/>
            </a:endParaRPr>
          </a:p>
        </p:txBody>
      </p:sp>
      <p:cxnSp>
        <p:nvCxnSpPr>
          <p:cNvPr id="12" name="Straight Connector 11"/>
          <p:cNvCxnSpPr/>
          <p:nvPr/>
        </p:nvCxnSpPr>
        <p:spPr>
          <a:xfrm>
            <a:off x="4580468" y="4419596"/>
            <a:ext cx="4605867" cy="0"/>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4580469" y="4419598"/>
            <a:ext cx="0" cy="838202"/>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561182"/>
      </p:ext>
    </p:extLst>
  </p:cSld>
  <p:clrMapOvr>
    <a:masterClrMapping/>
  </p:clrMapOvr>
  <mc:AlternateContent xmlns:mc="http://schemas.openxmlformats.org/markup-compatibility/2006" xmlns:p14="http://schemas.microsoft.com/office/powerpoint/2010/main">
    <mc:Choice Requires="p14">
      <p:transition spd="slow" p14:dur="1800">
        <p:push dir="r"/>
      </p:transition>
    </mc:Choice>
    <mc:Fallback xmlns="">
      <p:transition xmlns:p14="http://schemas.microsoft.com/office/powerpoint/2010/mai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4"/>
          <p:cNvSpPr>
            <a:spLocks noChangeArrowheads="1"/>
          </p:cNvSpPr>
          <p:nvPr/>
        </p:nvSpPr>
        <p:spPr bwMode="auto">
          <a:xfrm>
            <a:off x="380998" y="228568"/>
            <a:ext cx="8525934" cy="601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3200" dirty="0">
                <a:solidFill>
                  <a:srgbClr val="0F87C9"/>
                </a:solidFill>
                <a:latin typeface="Oswald Medium"/>
                <a:cs typeface="Oswald Medium"/>
              </a:rPr>
              <a:t>Group Travel Protection: </a:t>
            </a:r>
          </a:p>
          <a:p>
            <a:r>
              <a:rPr lang="en-US" sz="2400" dirty="0">
                <a:latin typeface="Oswald Medium"/>
                <a:cs typeface="Oswald Medium"/>
              </a:rPr>
              <a:t>Travel Insured Student Deluxe Protection Plan</a:t>
            </a:r>
            <a:endParaRPr lang="en-US" sz="2400" dirty="0"/>
          </a:p>
        </p:txBody>
      </p:sp>
      <p:sp>
        <p:nvSpPr>
          <p:cNvPr id="3" name="TextBox 2"/>
          <p:cNvSpPr txBox="1"/>
          <p:nvPr/>
        </p:nvSpPr>
        <p:spPr>
          <a:xfrm>
            <a:off x="5317067" y="1253026"/>
            <a:ext cx="3623733" cy="3046985"/>
          </a:xfrm>
          <a:prstGeom prst="rect">
            <a:avLst/>
          </a:prstGeom>
          <a:noFill/>
        </p:spPr>
        <p:txBody>
          <a:bodyPr wrap="square" rtlCol="0">
            <a:spAutoFit/>
          </a:bodyPr>
          <a:lstStyle/>
          <a:p>
            <a:r>
              <a:rPr lang="en-US" sz="1600" baseline="30000" dirty="0"/>
              <a:t>Coverages may vary and not all coverage is available in all jurisdictions. </a:t>
            </a:r>
          </a:p>
          <a:p>
            <a:r>
              <a:rPr lang="en-US" sz="1600" baseline="30000" dirty="0"/>
              <a:t>* Up to the lesser of the Trip Cost paid or the limit of Coverage for which benefits are requested and the appropriate plan cost has been paid. Maximum limit of $10,000 </a:t>
            </a:r>
          </a:p>
          <a:p>
            <a:r>
              <a:rPr lang="en-US" sz="1600" baseline="30000" dirty="0"/>
              <a:t>** For $0 Trip Cost, there is no Trip Cancellation and Trip Interruption is limited to $500 return air only </a:t>
            </a:r>
          </a:p>
          <a:p>
            <a:r>
              <a:rPr lang="en-US" sz="1600" baseline="30000" dirty="0"/>
              <a:t>*** CFAR coverage is 75% of the nonrefundable trip cost. CFAR is optional and available for individuals or your entire group. Trip cancellation must be 48 hours or more prior to scheduled departure. CFAR must be purchased at the time of plan purchase and with or prior to your final trip payment. This benefit is not available to residents of New York State.</a:t>
            </a:r>
          </a:p>
          <a:p>
            <a:endParaRPr lang="en-US" sz="1600" baseline="30000" dirty="0"/>
          </a:p>
          <a:p>
            <a:r>
              <a:rPr lang="en-US" sz="1600" b="1" baseline="30000" dirty="0">
                <a:solidFill>
                  <a:srgbClr val="0F87C9"/>
                </a:solidFill>
              </a:rPr>
              <a:t>PAYMENT INFO:	</a:t>
            </a:r>
          </a:p>
          <a:p>
            <a:r>
              <a:rPr lang="en-US" sz="1600" baseline="30000" dirty="0"/>
              <a:t>To purchase the Travel Insured Student Deluxe Protection Plan with or without Cancel for Any Reason, please see your travel leader for the group specific link.</a:t>
            </a:r>
          </a:p>
        </p:txBody>
      </p:sp>
    </p:spTree>
    <p:extLst>
      <p:ext uri="{BB962C8B-B14F-4D97-AF65-F5344CB8AC3E}">
        <p14:creationId xmlns:p14="http://schemas.microsoft.com/office/powerpoint/2010/main" val="271513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2" name="Straight Connector 1"/>
          <p:cNvCxnSpPr/>
          <p:nvPr/>
        </p:nvCxnSpPr>
        <p:spPr>
          <a:xfrm flipH="1" flipV="1">
            <a:off x="4580469" y="-118531"/>
            <a:ext cx="2" cy="5545664"/>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5150263" y="428139"/>
            <a:ext cx="2183225" cy="677108"/>
          </a:xfrm>
          <a:prstGeom prst="rect">
            <a:avLst/>
          </a:prstGeom>
        </p:spPr>
        <p:txBody>
          <a:bodyPr wrap="square">
            <a:spAutoFit/>
          </a:bodyPr>
          <a:lstStyle/>
          <a:p>
            <a:r>
              <a:rPr lang="en-US" dirty="0">
                <a:solidFill>
                  <a:srgbClr val="666666"/>
                </a:solidFill>
              </a:rPr>
              <a:t>Trip Kick-off Meeting</a:t>
            </a:r>
          </a:p>
          <a:p>
            <a:r>
              <a:rPr lang="en-US" sz="1000" dirty="0">
                <a:solidFill>
                  <a:srgbClr val="0F87C9"/>
                </a:solidFill>
              </a:rPr>
              <a:t>Pay scheduled installments due listed on Tour Conditions page.</a:t>
            </a:r>
          </a:p>
        </p:txBody>
      </p:sp>
      <p:sp>
        <p:nvSpPr>
          <p:cNvPr id="5" name="Rectangle 4"/>
          <p:cNvSpPr>
            <a:spLocks noChangeArrowheads="1"/>
          </p:cNvSpPr>
          <p:nvPr/>
        </p:nvSpPr>
        <p:spPr bwMode="auto">
          <a:xfrm>
            <a:off x="554564" y="393029"/>
            <a:ext cx="2948111" cy="601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rgbClr val="0F87C9"/>
                </a:solidFill>
                <a:latin typeface="Oswald Medium"/>
                <a:cs typeface="Oswald Medium"/>
              </a:rPr>
              <a:t>Your </a:t>
            </a:r>
            <a:r>
              <a:rPr lang="en-US" sz="2800" dirty="0">
                <a:latin typeface="Oswald Medium"/>
                <a:cs typeface="Oswald Medium"/>
              </a:rPr>
              <a:t>Trip Timeline</a:t>
            </a:r>
            <a:endParaRPr lang="en-US" sz="2800" dirty="0"/>
          </a:p>
        </p:txBody>
      </p:sp>
      <p:sp>
        <p:nvSpPr>
          <p:cNvPr id="14" name="Rectangle 13"/>
          <p:cNvSpPr/>
          <p:nvPr/>
        </p:nvSpPr>
        <p:spPr>
          <a:xfrm>
            <a:off x="474133" y="1285163"/>
            <a:ext cx="3335867" cy="646331"/>
          </a:xfrm>
          <a:prstGeom prst="rect">
            <a:avLst/>
          </a:prstGeom>
        </p:spPr>
        <p:txBody>
          <a:bodyPr wrap="square">
            <a:spAutoFit/>
          </a:bodyPr>
          <a:lstStyle/>
          <a:p>
            <a:pPr algn="r"/>
            <a:r>
              <a:rPr lang="en-US" dirty="0">
                <a:solidFill>
                  <a:srgbClr val="666666"/>
                </a:solidFill>
              </a:rPr>
              <a:t>Final Rooming List Due</a:t>
            </a:r>
          </a:p>
          <a:p>
            <a:pPr algn="r"/>
            <a:r>
              <a:rPr lang="en-US" dirty="0">
                <a:solidFill>
                  <a:srgbClr val="0F87C9"/>
                </a:solidFill>
              </a:rPr>
              <a:t>(60 Days Before Departure)</a:t>
            </a:r>
          </a:p>
        </p:txBody>
      </p:sp>
      <p:sp>
        <p:nvSpPr>
          <p:cNvPr id="15" name="Rectangle 14"/>
          <p:cNvSpPr/>
          <p:nvPr/>
        </p:nvSpPr>
        <p:spPr>
          <a:xfrm>
            <a:off x="177799" y="2891981"/>
            <a:ext cx="2861733" cy="646331"/>
          </a:xfrm>
          <a:prstGeom prst="rect">
            <a:avLst/>
          </a:prstGeom>
        </p:spPr>
        <p:txBody>
          <a:bodyPr wrap="square">
            <a:spAutoFit/>
          </a:bodyPr>
          <a:lstStyle/>
          <a:p>
            <a:pPr algn="r"/>
            <a:r>
              <a:rPr lang="en-US" dirty="0">
                <a:solidFill>
                  <a:srgbClr val="666666"/>
                </a:solidFill>
              </a:rPr>
              <a:t>Final Invoices Sent</a:t>
            </a:r>
          </a:p>
          <a:p>
            <a:pPr algn="r"/>
            <a:r>
              <a:rPr lang="en-US" dirty="0">
                <a:solidFill>
                  <a:srgbClr val="0F87C9"/>
                </a:solidFill>
              </a:rPr>
              <a:t>(30 Days Before Departure)</a:t>
            </a:r>
          </a:p>
        </p:txBody>
      </p:sp>
      <p:sp>
        <p:nvSpPr>
          <p:cNvPr id="16" name="Rectangle 15"/>
          <p:cNvSpPr/>
          <p:nvPr/>
        </p:nvSpPr>
        <p:spPr>
          <a:xfrm>
            <a:off x="877824" y="3959959"/>
            <a:ext cx="2805178" cy="646331"/>
          </a:xfrm>
          <a:prstGeom prst="rect">
            <a:avLst/>
          </a:prstGeom>
        </p:spPr>
        <p:txBody>
          <a:bodyPr wrap="square">
            <a:spAutoFit/>
          </a:bodyPr>
          <a:lstStyle/>
          <a:p>
            <a:pPr algn="r"/>
            <a:r>
              <a:rPr lang="en-US" dirty="0">
                <a:solidFill>
                  <a:srgbClr val="666666"/>
                </a:solidFill>
              </a:rPr>
              <a:t>Trip Departure Meeting</a:t>
            </a:r>
          </a:p>
          <a:p>
            <a:pPr algn="r"/>
            <a:r>
              <a:rPr lang="en-US" dirty="0">
                <a:solidFill>
                  <a:srgbClr val="0F87C9"/>
                </a:solidFill>
              </a:rPr>
              <a:t>(10 Days Before Departure)</a:t>
            </a:r>
          </a:p>
        </p:txBody>
      </p:sp>
      <p:sp>
        <p:nvSpPr>
          <p:cNvPr id="17" name="Rectangle 16"/>
          <p:cNvSpPr/>
          <p:nvPr/>
        </p:nvSpPr>
        <p:spPr>
          <a:xfrm>
            <a:off x="5117252" y="1285163"/>
            <a:ext cx="3359236" cy="1107996"/>
          </a:xfrm>
          <a:prstGeom prst="rect">
            <a:avLst/>
          </a:prstGeom>
        </p:spPr>
        <p:txBody>
          <a:bodyPr wrap="square">
            <a:spAutoFit/>
          </a:bodyPr>
          <a:lstStyle/>
          <a:p>
            <a:r>
              <a:rPr lang="en-US" dirty="0">
                <a:solidFill>
                  <a:srgbClr val="666666"/>
                </a:solidFill>
              </a:rPr>
              <a:t>Last Day to Cancel with Refund*</a:t>
            </a:r>
          </a:p>
          <a:p>
            <a:r>
              <a:rPr lang="en-US" dirty="0">
                <a:solidFill>
                  <a:srgbClr val="0F87C9"/>
                </a:solidFill>
              </a:rPr>
              <a:t>(60 Days Before Departure)</a:t>
            </a:r>
          </a:p>
          <a:p>
            <a:r>
              <a:rPr lang="en-US" sz="1000" dirty="0">
                <a:solidFill>
                  <a:srgbClr val="0F87C9"/>
                </a:solidFill>
              </a:rPr>
              <a:t>*Except stated non-refundable initial deposit, purchased event tickets and non-refundable transportation (bus or plane or rail or ship) costs.</a:t>
            </a:r>
          </a:p>
        </p:txBody>
      </p:sp>
      <p:sp>
        <p:nvSpPr>
          <p:cNvPr id="18" name="Rectangle 17"/>
          <p:cNvSpPr/>
          <p:nvPr/>
        </p:nvSpPr>
        <p:spPr>
          <a:xfrm>
            <a:off x="5175664" y="2466515"/>
            <a:ext cx="3646604" cy="646331"/>
          </a:xfrm>
          <a:prstGeom prst="rect">
            <a:avLst/>
          </a:prstGeom>
        </p:spPr>
        <p:txBody>
          <a:bodyPr wrap="square">
            <a:spAutoFit/>
          </a:bodyPr>
          <a:lstStyle/>
          <a:p>
            <a:r>
              <a:rPr lang="en-US" dirty="0">
                <a:solidFill>
                  <a:srgbClr val="666666"/>
                </a:solidFill>
              </a:rPr>
              <a:t>Fundraising Payment Deadline</a:t>
            </a:r>
          </a:p>
          <a:p>
            <a:r>
              <a:rPr lang="en-US" dirty="0">
                <a:solidFill>
                  <a:srgbClr val="0F87C9"/>
                </a:solidFill>
              </a:rPr>
              <a:t>(35 Days Before Departure)</a:t>
            </a:r>
          </a:p>
        </p:txBody>
      </p:sp>
      <p:sp>
        <p:nvSpPr>
          <p:cNvPr id="19" name="Rectangle 18"/>
          <p:cNvSpPr/>
          <p:nvPr/>
        </p:nvSpPr>
        <p:spPr>
          <a:xfrm>
            <a:off x="5658264" y="3401152"/>
            <a:ext cx="2790792" cy="646331"/>
          </a:xfrm>
          <a:prstGeom prst="rect">
            <a:avLst/>
          </a:prstGeom>
        </p:spPr>
        <p:txBody>
          <a:bodyPr wrap="square">
            <a:spAutoFit/>
          </a:bodyPr>
          <a:lstStyle/>
          <a:p>
            <a:r>
              <a:rPr lang="en-US" dirty="0">
                <a:solidFill>
                  <a:srgbClr val="666666"/>
                </a:solidFill>
              </a:rPr>
              <a:t>Final Trip Payment Due</a:t>
            </a:r>
          </a:p>
          <a:p>
            <a:r>
              <a:rPr lang="en-US" dirty="0">
                <a:solidFill>
                  <a:srgbClr val="0F87C9"/>
                </a:solidFill>
              </a:rPr>
              <a:t>(21 Days Before Departure)</a:t>
            </a:r>
          </a:p>
        </p:txBody>
      </p:sp>
      <p:sp>
        <p:nvSpPr>
          <p:cNvPr id="20" name="Rectangle 19"/>
          <p:cNvSpPr/>
          <p:nvPr/>
        </p:nvSpPr>
        <p:spPr>
          <a:xfrm>
            <a:off x="5150263" y="4462024"/>
            <a:ext cx="3646604" cy="369332"/>
          </a:xfrm>
          <a:prstGeom prst="rect">
            <a:avLst/>
          </a:prstGeom>
        </p:spPr>
        <p:txBody>
          <a:bodyPr wrap="square">
            <a:spAutoFit/>
          </a:bodyPr>
          <a:lstStyle/>
          <a:p>
            <a:r>
              <a:rPr lang="en-US" dirty="0">
                <a:solidFill>
                  <a:srgbClr val="666666"/>
                </a:solidFill>
              </a:rPr>
              <a:t>Trip Departure</a:t>
            </a:r>
            <a:endParaRPr lang="en-US" dirty="0">
              <a:solidFill>
                <a:srgbClr val="0F87C9"/>
              </a:solidFill>
            </a:endParaRPr>
          </a:p>
        </p:txBody>
      </p:sp>
      <p:cxnSp>
        <p:nvCxnSpPr>
          <p:cNvPr id="21" name="Straight Connector 20"/>
          <p:cNvCxnSpPr/>
          <p:nvPr/>
        </p:nvCxnSpPr>
        <p:spPr>
          <a:xfrm flipH="1">
            <a:off x="3242733" y="3215147"/>
            <a:ext cx="1329275" cy="0"/>
          </a:xfrm>
          <a:prstGeom prst="line">
            <a:avLst/>
          </a:prstGeom>
          <a:ln w="50800" cap="rnd">
            <a:solidFill>
              <a:srgbClr val="0F87C9"/>
            </a:solidFill>
            <a:tailEnd type="ova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588942" y="3724318"/>
            <a:ext cx="939790" cy="0"/>
          </a:xfrm>
          <a:prstGeom prst="line">
            <a:avLst/>
          </a:prstGeom>
          <a:ln w="50800" cap="rnd">
            <a:solidFill>
              <a:srgbClr val="0F87C9"/>
            </a:solidFill>
            <a:tailEnd type="ova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a:cxnSpLocks/>
          </p:cNvCxnSpPr>
          <p:nvPr/>
        </p:nvCxnSpPr>
        <p:spPr>
          <a:xfrm flipH="1">
            <a:off x="4005072" y="1608329"/>
            <a:ext cx="959785" cy="0"/>
          </a:xfrm>
          <a:prstGeom prst="line">
            <a:avLst/>
          </a:prstGeom>
          <a:ln w="50800" cap="rnd">
            <a:solidFill>
              <a:srgbClr val="0F87C9"/>
            </a:solidFill>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a:cxnSpLocks/>
          </p:cNvCxnSpPr>
          <p:nvPr/>
        </p:nvCxnSpPr>
        <p:spPr>
          <a:xfrm>
            <a:off x="4580472" y="693597"/>
            <a:ext cx="384385" cy="0"/>
          </a:xfrm>
          <a:prstGeom prst="line">
            <a:avLst/>
          </a:prstGeom>
          <a:ln w="50800" cap="rnd">
            <a:solidFill>
              <a:srgbClr val="0F87C9"/>
            </a:solidFill>
            <a:tailEnd type="ova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580469" y="2788766"/>
            <a:ext cx="474134" cy="0"/>
          </a:xfrm>
          <a:prstGeom prst="line">
            <a:avLst/>
          </a:prstGeom>
          <a:ln w="50800" cap="rnd">
            <a:solidFill>
              <a:srgbClr val="0F87C9"/>
            </a:solidFill>
            <a:tailEnd type="ova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4588942" y="4658022"/>
            <a:ext cx="474134" cy="0"/>
          </a:xfrm>
          <a:prstGeom prst="line">
            <a:avLst/>
          </a:prstGeom>
          <a:ln w="50800" cap="rnd">
            <a:solidFill>
              <a:srgbClr val="0F87C9"/>
            </a:solidFill>
            <a:tailEnd type="ova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a:cxnSpLocks/>
          </p:cNvCxnSpPr>
          <p:nvPr/>
        </p:nvCxnSpPr>
        <p:spPr>
          <a:xfrm flipH="1">
            <a:off x="3810000" y="4283125"/>
            <a:ext cx="762009" cy="0"/>
          </a:xfrm>
          <a:prstGeom prst="line">
            <a:avLst/>
          </a:prstGeom>
          <a:ln w="50800" cap="rnd">
            <a:solidFill>
              <a:srgbClr val="0F87C9"/>
            </a:solidFill>
            <a:tailEnd type="ova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367277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2" y="0"/>
            <a:ext cx="9135877" cy="5143498"/>
          </a:xfrm>
          <a:prstGeom prst="rect">
            <a:avLst/>
          </a:prstGeom>
        </p:spPr>
      </p:pic>
      <p:sp>
        <p:nvSpPr>
          <p:cNvPr id="5" name="Rectangle 4"/>
          <p:cNvSpPr>
            <a:spLocks noChangeArrowheads="1"/>
          </p:cNvSpPr>
          <p:nvPr/>
        </p:nvSpPr>
        <p:spPr bwMode="auto">
          <a:xfrm>
            <a:off x="635000" y="406408"/>
            <a:ext cx="7721600" cy="601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3200" dirty="0">
                <a:solidFill>
                  <a:srgbClr val="0F87C9"/>
                </a:solidFill>
                <a:latin typeface="Oswald Medium"/>
                <a:cs typeface="Oswald Medium"/>
              </a:rPr>
              <a:t>Trip Sign-Up &amp; Payment Program</a:t>
            </a:r>
            <a:endParaRPr lang="en-US" sz="2400" dirty="0"/>
          </a:p>
        </p:txBody>
      </p:sp>
      <p:cxnSp>
        <p:nvCxnSpPr>
          <p:cNvPr id="6" name="Straight Connector 5"/>
          <p:cNvCxnSpPr/>
          <p:nvPr/>
        </p:nvCxnSpPr>
        <p:spPr>
          <a:xfrm flipV="1">
            <a:off x="4580469" y="-118532"/>
            <a:ext cx="0" cy="389465"/>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758265" y="1405463"/>
            <a:ext cx="3962402" cy="2262158"/>
          </a:xfrm>
          <a:prstGeom prst="rect">
            <a:avLst/>
          </a:prstGeom>
          <a:noFill/>
        </p:spPr>
        <p:txBody>
          <a:bodyPr wrap="square" rtlCol="0">
            <a:spAutoFit/>
          </a:bodyPr>
          <a:lstStyle/>
          <a:p>
            <a:pPr marL="285750" indent="-285750">
              <a:spcAft>
                <a:spcPts val="600"/>
              </a:spcAft>
              <a:buClr>
                <a:srgbClr val="0F87C9"/>
              </a:buClr>
              <a:buFont typeface="Wingdings" charset="2"/>
              <a:buChar char="ü"/>
            </a:pPr>
            <a:r>
              <a:rPr lang="en-US" dirty="0">
                <a:solidFill>
                  <a:srgbClr val="666666"/>
                </a:solidFill>
                <a:latin typeface="Arial"/>
                <a:cs typeface="Arial"/>
              </a:rPr>
              <a:t>Access your trip 24/7, anywhere you have an internet connection</a:t>
            </a:r>
          </a:p>
          <a:p>
            <a:pPr marL="285750" indent="-285750">
              <a:spcAft>
                <a:spcPts val="600"/>
              </a:spcAft>
              <a:buClr>
                <a:srgbClr val="0F87C9"/>
              </a:buClr>
              <a:buFont typeface="Wingdings" charset="2"/>
              <a:buChar char="ü"/>
            </a:pPr>
            <a:r>
              <a:rPr lang="en-US" dirty="0">
                <a:solidFill>
                  <a:srgbClr val="666666"/>
                </a:solidFill>
                <a:latin typeface="Arial"/>
                <a:cs typeface="Arial"/>
              </a:rPr>
              <a:t>View Trip Information, Invoices and Terms.</a:t>
            </a:r>
          </a:p>
          <a:p>
            <a:pPr marL="285750" indent="-285750">
              <a:spcAft>
                <a:spcPts val="600"/>
              </a:spcAft>
              <a:buClr>
                <a:srgbClr val="0F87C9"/>
              </a:buClr>
              <a:buFont typeface="Wingdings" charset="2"/>
              <a:buChar char="ü"/>
            </a:pPr>
            <a:r>
              <a:rPr lang="en-US" dirty="0">
                <a:solidFill>
                  <a:srgbClr val="666666"/>
                </a:solidFill>
                <a:latin typeface="Arial"/>
                <a:cs typeface="Arial"/>
              </a:rPr>
              <a:t>Make Secure Payments.</a:t>
            </a:r>
          </a:p>
          <a:p>
            <a:pPr marL="285750" indent="-285750">
              <a:spcAft>
                <a:spcPts val="600"/>
              </a:spcAft>
              <a:buClr>
                <a:srgbClr val="0F87C9"/>
              </a:buClr>
              <a:buFont typeface="Wingdings" charset="2"/>
              <a:buChar char="ü"/>
            </a:pPr>
            <a:r>
              <a:rPr lang="en-US" dirty="0">
                <a:solidFill>
                  <a:srgbClr val="666666"/>
                </a:solidFill>
                <a:latin typeface="Arial"/>
                <a:cs typeface="Arial"/>
              </a:rPr>
              <a:t>All accounting and billing handled by MTC.</a:t>
            </a:r>
          </a:p>
        </p:txBody>
      </p:sp>
    </p:spTree>
    <p:extLst>
      <p:ext uri="{BB962C8B-B14F-4D97-AF65-F5344CB8AC3E}">
        <p14:creationId xmlns:p14="http://schemas.microsoft.com/office/powerpoint/2010/main" val="2260735718"/>
      </p:ext>
    </p:extLst>
  </p:cSld>
  <p:clrMapOvr>
    <a:masterClrMapping/>
  </p:clrMapOvr>
  <mc:AlternateContent xmlns:mc="http://schemas.openxmlformats.org/markup-compatibility/2006" xmlns:p14="http://schemas.microsoft.com/office/powerpoint/2010/main">
    <mc:Choice Requires="p14">
      <p:transition spd="slow" p14:dur="1800">
        <p:push dir="u"/>
      </p:transition>
    </mc:Choice>
    <mc:Fallback xmlns="">
      <p:transition xmlns:p14="http://schemas.microsoft.com/office/powerpoint/2010/mai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 y="1"/>
            <a:ext cx="9135875" cy="5143498"/>
          </a:xfrm>
          <a:prstGeom prst="rect">
            <a:avLst/>
          </a:prstGeom>
        </p:spPr>
      </p:pic>
      <p:sp>
        <p:nvSpPr>
          <p:cNvPr id="4" name="Rectangle 3"/>
          <p:cNvSpPr>
            <a:spLocks noChangeArrowheads="1"/>
          </p:cNvSpPr>
          <p:nvPr/>
        </p:nvSpPr>
        <p:spPr bwMode="auto">
          <a:xfrm>
            <a:off x="474133" y="330205"/>
            <a:ext cx="7018867" cy="601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3000" dirty="0">
                <a:solidFill>
                  <a:srgbClr val="0F87C9"/>
                </a:solidFill>
                <a:latin typeface="Oswald Medium"/>
                <a:cs typeface="Oswald Medium"/>
              </a:rPr>
              <a:t>Getting Started</a:t>
            </a:r>
            <a:endParaRPr lang="en-US" sz="2200" dirty="0"/>
          </a:p>
        </p:txBody>
      </p:sp>
      <p:cxnSp>
        <p:nvCxnSpPr>
          <p:cNvPr id="5" name="Straight Connector 4"/>
          <p:cNvCxnSpPr/>
          <p:nvPr/>
        </p:nvCxnSpPr>
        <p:spPr>
          <a:xfrm flipV="1">
            <a:off x="4580469" y="-118532"/>
            <a:ext cx="0" cy="389465"/>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sp>
        <p:nvSpPr>
          <p:cNvPr id="6" name="Rectangle 5"/>
          <p:cNvSpPr>
            <a:spLocks noChangeArrowheads="1"/>
          </p:cNvSpPr>
          <p:nvPr/>
        </p:nvSpPr>
        <p:spPr bwMode="auto">
          <a:xfrm>
            <a:off x="5232398" y="1320799"/>
            <a:ext cx="3318935" cy="16250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600" dirty="0">
                <a:solidFill>
                  <a:srgbClr val="666666"/>
                </a:solidFill>
                <a:latin typeface="Arial"/>
                <a:cs typeface="Arial"/>
              </a:rPr>
              <a:t>Music Travel’s online trip registration and payment system asks for personal contact information. And, it requires payment by a major credit/debit card (below) or e-check.</a:t>
            </a:r>
          </a:p>
        </p:txBody>
      </p:sp>
      <p:sp>
        <p:nvSpPr>
          <p:cNvPr id="7" name="Rectangle 6"/>
          <p:cNvSpPr>
            <a:spLocks noChangeArrowheads="1"/>
          </p:cNvSpPr>
          <p:nvPr/>
        </p:nvSpPr>
        <p:spPr bwMode="auto">
          <a:xfrm>
            <a:off x="5232399" y="3530062"/>
            <a:ext cx="3699933" cy="72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spcAft>
                <a:spcPts val="600"/>
              </a:spcAft>
            </a:pPr>
            <a:r>
              <a:rPr lang="en-US" dirty="0">
                <a:solidFill>
                  <a:srgbClr val="666666"/>
                </a:solidFill>
                <a:latin typeface="Arial"/>
                <a:cs typeface="Arial"/>
              </a:rPr>
              <a:t>Visit </a:t>
            </a:r>
            <a:r>
              <a:rPr lang="en-US" dirty="0" err="1">
                <a:solidFill>
                  <a:srgbClr val="666666"/>
                </a:solidFill>
                <a:latin typeface="Arial"/>
                <a:cs typeface="Arial"/>
              </a:rPr>
              <a:t>www.musictravel.com</a:t>
            </a:r>
            <a:r>
              <a:rPr lang="en-US" dirty="0">
                <a:solidFill>
                  <a:srgbClr val="666666"/>
                </a:solidFill>
                <a:latin typeface="Arial"/>
                <a:cs typeface="Arial"/>
              </a:rPr>
              <a:t> </a:t>
            </a:r>
          </a:p>
          <a:p>
            <a:pPr>
              <a:spcAft>
                <a:spcPts val="600"/>
              </a:spcAft>
            </a:pPr>
            <a:r>
              <a:rPr lang="en-US" dirty="0">
                <a:solidFill>
                  <a:srgbClr val="666666"/>
                </a:solidFill>
                <a:latin typeface="Arial"/>
                <a:cs typeface="Arial"/>
              </a:rPr>
              <a:t>Click “</a:t>
            </a:r>
            <a:r>
              <a:rPr lang="en-US" dirty="0">
                <a:solidFill>
                  <a:srgbClr val="0F87C9"/>
                </a:solidFill>
                <a:latin typeface="Arial"/>
                <a:cs typeface="Arial"/>
              </a:rPr>
              <a:t>Trip Login</a:t>
            </a:r>
            <a:r>
              <a:rPr lang="en-US" dirty="0">
                <a:solidFill>
                  <a:srgbClr val="666666"/>
                </a:solidFill>
                <a:latin typeface="Arial"/>
                <a:cs typeface="Arial"/>
              </a:rPr>
              <a:t>”</a:t>
            </a:r>
          </a:p>
        </p:txBody>
      </p:sp>
      <p:sp>
        <p:nvSpPr>
          <p:cNvPr id="2" name="TextBox 1"/>
          <p:cNvSpPr txBox="1"/>
          <p:nvPr/>
        </p:nvSpPr>
        <p:spPr>
          <a:xfrm>
            <a:off x="5232399" y="3064411"/>
            <a:ext cx="3759201" cy="461665"/>
          </a:xfrm>
          <a:prstGeom prst="rect">
            <a:avLst/>
          </a:prstGeom>
          <a:noFill/>
        </p:spPr>
        <p:txBody>
          <a:bodyPr wrap="square" rtlCol="0">
            <a:spAutoFit/>
          </a:bodyPr>
          <a:lstStyle/>
          <a:p>
            <a:r>
              <a:rPr lang="en-US" sz="2400" dirty="0">
                <a:solidFill>
                  <a:srgbClr val="0F87C9"/>
                </a:solidFill>
                <a:latin typeface="Oswald Medium"/>
                <a:cs typeface="Oswald Medium"/>
              </a:rPr>
              <a:t>Step 1:</a:t>
            </a:r>
            <a:r>
              <a:rPr lang="en-US" sz="2400" dirty="0">
                <a:solidFill>
                  <a:srgbClr val="249D41"/>
                </a:solidFill>
                <a:latin typeface="Oswald Medium"/>
                <a:cs typeface="Oswald Medium"/>
              </a:rPr>
              <a:t> </a:t>
            </a:r>
            <a:r>
              <a:rPr lang="en-US" sz="2400" dirty="0">
                <a:latin typeface="Oswald Medium"/>
                <a:cs typeface="Oswald Medium"/>
              </a:rPr>
              <a:t>Go Online</a:t>
            </a:r>
            <a:endParaRPr lang="en-US" sz="2400" dirty="0"/>
          </a:p>
        </p:txBody>
      </p:sp>
      <p:cxnSp>
        <p:nvCxnSpPr>
          <p:cNvPr id="8" name="Straight Connector 7"/>
          <p:cNvCxnSpPr/>
          <p:nvPr/>
        </p:nvCxnSpPr>
        <p:spPr>
          <a:xfrm flipH="1">
            <a:off x="5342467" y="4368268"/>
            <a:ext cx="3962400" cy="0"/>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5368262"/>
      </p:ext>
    </p:extLst>
  </p:cSld>
  <p:clrMapOvr>
    <a:masterClrMapping/>
  </p:clrMapOvr>
  <mc:AlternateContent xmlns:mc="http://schemas.openxmlformats.org/markup-compatibility/2006" xmlns:p14="http://schemas.microsoft.com/office/powerpoint/2010/main">
    <mc:Choice Requires="p14">
      <p:transition spd="slow" p14:dur="1800">
        <p:push dir="u"/>
      </p:transition>
    </mc:Choice>
    <mc:Fallback xmlns="">
      <p:transition xmlns:p14="http://schemas.microsoft.com/office/powerpoint/2010/mai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par>
                          <p:cTn id="20" fill="hold">
                            <p:stCondLst>
                              <p:cond delay="8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9135875" cy="5143498"/>
          </a:xfrm>
          <a:prstGeom prst="rect">
            <a:avLst/>
          </a:prstGeom>
        </p:spPr>
      </p:pic>
      <p:cxnSp>
        <p:nvCxnSpPr>
          <p:cNvPr id="4" name="Straight Connector 3"/>
          <p:cNvCxnSpPr/>
          <p:nvPr/>
        </p:nvCxnSpPr>
        <p:spPr>
          <a:xfrm flipH="1">
            <a:off x="-152397" y="4368268"/>
            <a:ext cx="2226731" cy="0"/>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a:spLocks noChangeArrowheads="1"/>
          </p:cNvSpPr>
          <p:nvPr/>
        </p:nvSpPr>
        <p:spPr bwMode="auto">
          <a:xfrm>
            <a:off x="380999" y="300034"/>
            <a:ext cx="3323162" cy="19690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US" sz="3200" dirty="0">
                <a:solidFill>
                  <a:srgbClr val="0F87C9"/>
                </a:solidFill>
                <a:latin typeface="Oswald Medium"/>
                <a:cs typeface="Oswald Medium"/>
              </a:rPr>
              <a:t>Step 2: </a:t>
            </a:r>
            <a:br>
              <a:rPr lang="en-US" sz="3200" dirty="0">
                <a:solidFill>
                  <a:srgbClr val="0F87C9"/>
                </a:solidFill>
                <a:latin typeface="Oswald Medium"/>
                <a:cs typeface="Oswald Medium"/>
              </a:rPr>
            </a:br>
            <a:r>
              <a:rPr lang="en-US" sz="2400" dirty="0">
                <a:latin typeface="Oswald Medium"/>
                <a:cs typeface="Oswald Medium"/>
              </a:rPr>
              <a:t>Click the </a:t>
            </a:r>
            <a:br>
              <a:rPr lang="en-US" sz="2400" dirty="0">
                <a:latin typeface="Oswald Medium"/>
                <a:cs typeface="Oswald Medium"/>
              </a:rPr>
            </a:br>
            <a:r>
              <a:rPr lang="en-US" sz="2400" dirty="0">
                <a:latin typeface="Oswald Medium"/>
                <a:cs typeface="Oswald Medium"/>
              </a:rPr>
              <a:t>“</a:t>
            </a:r>
            <a:r>
              <a:rPr lang="en-US" sz="2400" dirty="0">
                <a:solidFill>
                  <a:srgbClr val="0F87C9"/>
                </a:solidFill>
                <a:latin typeface="Oswald Medium"/>
                <a:cs typeface="Oswald Medium"/>
              </a:rPr>
              <a:t>Register as a New User</a:t>
            </a:r>
            <a:r>
              <a:rPr lang="en-US" sz="2400" dirty="0">
                <a:latin typeface="Oswald Medium"/>
                <a:cs typeface="Oswald Medium"/>
              </a:rPr>
              <a:t>” </a:t>
            </a:r>
            <a:br>
              <a:rPr lang="en-US" sz="2400" dirty="0">
                <a:latin typeface="Oswald Medium"/>
                <a:cs typeface="Oswald Medium"/>
              </a:rPr>
            </a:br>
            <a:r>
              <a:rPr lang="en-US" sz="2400" dirty="0">
                <a:latin typeface="Oswald Medium"/>
                <a:cs typeface="Oswald Medium"/>
              </a:rPr>
              <a:t>button.</a:t>
            </a:r>
            <a:endParaRPr lang="en-US" sz="2400" dirty="0"/>
          </a:p>
        </p:txBody>
      </p:sp>
      <p:cxnSp>
        <p:nvCxnSpPr>
          <p:cNvPr id="11" name="Straight Connector 10"/>
          <p:cNvCxnSpPr/>
          <p:nvPr/>
        </p:nvCxnSpPr>
        <p:spPr>
          <a:xfrm>
            <a:off x="2074334" y="2395535"/>
            <a:ext cx="0" cy="1973263"/>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7289800" y="2395535"/>
            <a:ext cx="1930399" cy="0"/>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8858930"/>
      </p:ext>
    </p:extLst>
  </p:cSld>
  <p:clrMapOvr>
    <a:masterClrMapping/>
  </p:clrMapOvr>
  <mc:AlternateContent xmlns:mc="http://schemas.openxmlformats.org/markup-compatibility/2006" xmlns:p14="http://schemas.microsoft.com/office/powerpoint/2010/main">
    <mc:Choice Requires="p14">
      <p:transition spd="slow" p14:dur="1800">
        <p:push/>
      </p:transition>
    </mc:Choice>
    <mc:Fallback xmlns="">
      <p:transition xmlns:p14="http://schemas.microsoft.com/office/powerpoint/2010/mai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352172" y="1352012"/>
            <a:ext cx="8791828" cy="584776"/>
          </a:xfrm>
          <a:prstGeom prst="rect">
            <a:avLst/>
          </a:prstGeom>
          <a:noFill/>
        </p:spPr>
        <p:txBody>
          <a:bodyPr wrap="square" rtlCol="0">
            <a:spAutoFit/>
          </a:bodyPr>
          <a:lstStyle/>
          <a:p>
            <a:r>
              <a:rPr lang="en-US" sz="3200" dirty="0">
                <a:solidFill>
                  <a:srgbClr val="0F87C9"/>
                </a:solidFill>
                <a:latin typeface="Oswald Medium"/>
                <a:cs typeface="Oswald Medium"/>
              </a:rPr>
              <a:t>About Music Travel Consultants</a:t>
            </a:r>
          </a:p>
        </p:txBody>
      </p:sp>
      <p:sp>
        <p:nvSpPr>
          <p:cNvPr id="16" name="Text Box 6"/>
          <p:cNvSpPr txBox="1">
            <a:spLocks noChangeArrowheads="1"/>
          </p:cNvSpPr>
          <p:nvPr/>
        </p:nvSpPr>
        <p:spPr bwMode="auto">
          <a:xfrm>
            <a:off x="1012573" y="2927597"/>
            <a:ext cx="813142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buClr>
                <a:srgbClr val="0F87C9"/>
              </a:buClr>
              <a:buFont typeface="Wingdings" charset="2"/>
              <a:buChar char="ü"/>
            </a:pPr>
            <a:r>
              <a:rPr lang="en-US" sz="2000" dirty="0">
                <a:solidFill>
                  <a:srgbClr val="666666"/>
                </a:solidFill>
                <a:cs typeface="Arial" charset="0"/>
              </a:rPr>
              <a:t>Professionally staffed by former Music Educators, </a:t>
            </a:r>
            <a:br>
              <a:rPr lang="en-US" sz="2000" dirty="0">
                <a:solidFill>
                  <a:srgbClr val="666666"/>
                </a:solidFill>
                <a:cs typeface="Arial" charset="0"/>
              </a:rPr>
            </a:br>
            <a:r>
              <a:rPr lang="en-US" sz="2000" dirty="0">
                <a:solidFill>
                  <a:srgbClr val="666666"/>
                </a:solidFill>
                <a:cs typeface="Arial" charset="0"/>
              </a:rPr>
              <a:t>Music Parents, Music Advocates and Travel Planners</a:t>
            </a:r>
          </a:p>
        </p:txBody>
      </p:sp>
      <p:sp>
        <p:nvSpPr>
          <p:cNvPr id="17" name="Text Box 8"/>
          <p:cNvSpPr txBox="1">
            <a:spLocks noChangeArrowheads="1"/>
          </p:cNvSpPr>
          <p:nvPr/>
        </p:nvSpPr>
        <p:spPr bwMode="auto">
          <a:xfrm>
            <a:off x="1012574" y="3761510"/>
            <a:ext cx="640422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buClr>
                <a:srgbClr val="0F87C9"/>
              </a:buClr>
              <a:buFont typeface="Wingdings" charset="2"/>
              <a:buChar char="ü"/>
            </a:pPr>
            <a:r>
              <a:rPr lang="en-US" sz="2000" dirty="0">
                <a:solidFill>
                  <a:srgbClr val="666666"/>
                </a:solidFill>
                <a:cs typeface="Arial" charset="0"/>
              </a:rPr>
              <a:t>Last year, over 16,000 travelers from 34 states traveled with Music Travel Consultants.</a:t>
            </a:r>
          </a:p>
        </p:txBody>
      </p:sp>
      <p:sp>
        <p:nvSpPr>
          <p:cNvPr id="8" name="Text Box 6"/>
          <p:cNvSpPr txBox="1">
            <a:spLocks noChangeArrowheads="1"/>
          </p:cNvSpPr>
          <p:nvPr/>
        </p:nvSpPr>
        <p:spPr bwMode="auto">
          <a:xfrm>
            <a:off x="1012574" y="2105114"/>
            <a:ext cx="6336494"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buClr>
                <a:srgbClr val="0F87C9"/>
              </a:buClr>
              <a:buFont typeface="Wingdings" charset="2"/>
              <a:buChar char="ü"/>
            </a:pPr>
            <a:r>
              <a:rPr lang="en-US" sz="2000" dirty="0">
                <a:solidFill>
                  <a:srgbClr val="666666"/>
                </a:solidFill>
                <a:cs typeface="Arial" charset="0"/>
              </a:rPr>
              <a:t>Provider of memorable, educational performance trips since 1987</a:t>
            </a:r>
          </a:p>
        </p:txBody>
      </p:sp>
      <p:cxnSp>
        <p:nvCxnSpPr>
          <p:cNvPr id="22" name="Straight Connector 21"/>
          <p:cNvCxnSpPr/>
          <p:nvPr/>
        </p:nvCxnSpPr>
        <p:spPr>
          <a:xfrm>
            <a:off x="7984067" y="4137494"/>
            <a:ext cx="1295400" cy="0"/>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915003" y="685800"/>
            <a:ext cx="5137727" cy="0"/>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915003" y="685800"/>
            <a:ext cx="0" cy="550334"/>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7052730" y="-194733"/>
            <a:ext cx="1540" cy="880533"/>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9302061"/>
      </p:ext>
    </p:extLst>
  </p:cSld>
  <p:clrMapOvr>
    <a:masterClrMapping/>
  </p:clrMapOvr>
  <mc:AlternateContent xmlns:mc="http://schemas.openxmlformats.org/markup-compatibility/2006" xmlns:p14="http://schemas.microsoft.com/office/powerpoint/2010/main">
    <mc:Choice Requires="p14">
      <p:transition spd="slow" p14:dur="1800">
        <p:push dir="u"/>
      </p:transition>
    </mc:Choice>
    <mc:Fallback xmlns="">
      <p:transition xmlns:p14="http://schemas.microsoft.com/office/powerpoint/2010/mai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grpId="0" nodeType="afterEffect">
                                  <p:stCondLst>
                                    <p:cond delay="10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000"/>
                                        <p:tgtEl>
                                          <p:spTgt spid="16"/>
                                        </p:tgtEl>
                                      </p:cBhvr>
                                    </p:animEffect>
                                  </p:childTnLst>
                                </p:cTn>
                              </p:par>
                            </p:childTnLst>
                          </p:cTn>
                        </p:par>
                        <p:par>
                          <p:cTn id="12" fill="hold">
                            <p:stCondLst>
                              <p:cond delay="5000"/>
                            </p:stCondLst>
                            <p:childTnLst>
                              <p:par>
                                <p:cTn id="13" presetID="10" presetClass="entr" presetSubtype="0" fill="hold" grpId="0" nodeType="afterEffect">
                                  <p:stCondLst>
                                    <p:cond delay="10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000"/>
                                        <p:tgtEl>
                                          <p:spTgt spid="17"/>
                                        </p:tgtEl>
                                      </p:cBhvr>
                                    </p:animEffect>
                                  </p:childTnLst>
                                </p:cTn>
                              </p:par>
                            </p:childTnLst>
                          </p:cTn>
                        </p:par>
                        <p:par>
                          <p:cTn id="16" fill="hold">
                            <p:stCondLst>
                              <p:cond delay="8000"/>
                            </p:stCondLst>
                            <p:childTnLst>
                              <p:par>
                                <p:cTn id="17" presetID="22" presetClass="entr" presetSubtype="8"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35877" cy="5143499"/>
          </a:xfrm>
          <a:prstGeom prst="rect">
            <a:avLst/>
          </a:prstGeom>
        </p:spPr>
      </p:pic>
      <p:cxnSp>
        <p:nvCxnSpPr>
          <p:cNvPr id="3" name="Straight Connector 2"/>
          <p:cNvCxnSpPr/>
          <p:nvPr/>
        </p:nvCxnSpPr>
        <p:spPr>
          <a:xfrm flipH="1">
            <a:off x="-194733" y="2395535"/>
            <a:ext cx="609597" cy="0"/>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414865" y="558268"/>
            <a:ext cx="262465" cy="0"/>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14863" y="558268"/>
            <a:ext cx="0" cy="1837267"/>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a:spLocks noChangeArrowheads="1"/>
          </p:cNvSpPr>
          <p:nvPr/>
        </p:nvSpPr>
        <p:spPr bwMode="auto">
          <a:xfrm>
            <a:off x="753533" y="257700"/>
            <a:ext cx="8382346" cy="601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3200" dirty="0">
                <a:solidFill>
                  <a:srgbClr val="0F87C9"/>
                </a:solidFill>
                <a:latin typeface="Oswald Medium"/>
                <a:cs typeface="Oswald Medium"/>
              </a:rPr>
              <a:t>Step 3: </a:t>
            </a:r>
            <a:r>
              <a:rPr lang="en-US" sz="2400" dirty="0">
                <a:latin typeface="Oswald Medium"/>
                <a:cs typeface="Oswald Medium"/>
              </a:rPr>
              <a:t>Create Trip Account</a:t>
            </a:r>
            <a:endParaRPr lang="en-US" sz="2400" dirty="0"/>
          </a:p>
        </p:txBody>
      </p:sp>
      <p:sp>
        <p:nvSpPr>
          <p:cNvPr id="11" name="TextBox 10"/>
          <p:cNvSpPr txBox="1"/>
          <p:nvPr/>
        </p:nvSpPr>
        <p:spPr>
          <a:xfrm>
            <a:off x="4055534" y="1490901"/>
            <a:ext cx="4961466" cy="3724097"/>
          </a:xfrm>
          <a:prstGeom prst="rect">
            <a:avLst/>
          </a:prstGeom>
          <a:noFill/>
        </p:spPr>
        <p:txBody>
          <a:bodyPr wrap="square" rtlCol="0">
            <a:spAutoFit/>
          </a:bodyPr>
          <a:lstStyle/>
          <a:p>
            <a:pPr>
              <a:spcAft>
                <a:spcPts val="1200"/>
              </a:spcAft>
            </a:pPr>
            <a:r>
              <a:rPr lang="en-US" dirty="0">
                <a:solidFill>
                  <a:srgbClr val="666666"/>
                </a:solidFill>
                <a:latin typeface="Arial"/>
                <a:cs typeface="Arial"/>
              </a:rPr>
              <a:t>Create a password, enter an </a:t>
            </a:r>
            <a:br>
              <a:rPr lang="en-US" dirty="0">
                <a:solidFill>
                  <a:srgbClr val="666666"/>
                </a:solidFill>
                <a:latin typeface="Arial"/>
                <a:cs typeface="Arial"/>
              </a:rPr>
            </a:br>
            <a:r>
              <a:rPr lang="en-US" dirty="0">
                <a:solidFill>
                  <a:srgbClr val="666666"/>
                </a:solidFill>
                <a:latin typeface="Arial"/>
                <a:cs typeface="Arial"/>
              </a:rPr>
              <a:t>email address and enter contact information.</a:t>
            </a:r>
          </a:p>
          <a:p>
            <a:pPr>
              <a:spcAft>
                <a:spcPts val="1200"/>
              </a:spcAft>
            </a:pPr>
            <a:r>
              <a:rPr lang="en-US" dirty="0">
                <a:solidFill>
                  <a:srgbClr val="666666"/>
                </a:solidFill>
                <a:latin typeface="Arial"/>
                <a:cs typeface="Arial"/>
              </a:rPr>
              <a:t>Then click on, </a:t>
            </a:r>
            <a:r>
              <a:rPr lang="ja-JP" altLang="en-US" dirty="0">
                <a:solidFill>
                  <a:srgbClr val="666666"/>
                </a:solidFill>
                <a:latin typeface="Arial"/>
                <a:cs typeface="Arial"/>
              </a:rPr>
              <a:t>“</a:t>
            </a:r>
            <a:r>
              <a:rPr lang="en-US" altLang="ja-JP" dirty="0">
                <a:solidFill>
                  <a:srgbClr val="0F87C9"/>
                </a:solidFill>
                <a:latin typeface="Arial"/>
                <a:cs typeface="Arial"/>
              </a:rPr>
              <a:t>Create Account</a:t>
            </a:r>
            <a:r>
              <a:rPr lang="ja-JP" altLang="en-US" dirty="0">
                <a:solidFill>
                  <a:srgbClr val="666666"/>
                </a:solidFill>
                <a:latin typeface="Arial"/>
                <a:cs typeface="Arial"/>
              </a:rPr>
              <a:t>”</a:t>
            </a:r>
            <a:r>
              <a:rPr lang="en-US" altLang="ja-JP" dirty="0">
                <a:solidFill>
                  <a:srgbClr val="666666"/>
                </a:solidFill>
                <a:latin typeface="Arial"/>
                <a:cs typeface="Arial"/>
              </a:rPr>
              <a:t>. </a:t>
            </a:r>
            <a:endParaRPr lang="en-US" dirty="0">
              <a:solidFill>
                <a:srgbClr val="666666"/>
              </a:solidFill>
              <a:latin typeface="Arial"/>
              <a:cs typeface="Arial"/>
            </a:endParaRPr>
          </a:p>
          <a:p>
            <a:pPr>
              <a:spcAft>
                <a:spcPts val="1200"/>
              </a:spcAft>
            </a:pPr>
            <a:r>
              <a:rPr lang="en-US" b="1" dirty="0">
                <a:solidFill>
                  <a:srgbClr val="666666"/>
                </a:solidFill>
                <a:latin typeface="Arial"/>
                <a:cs typeface="Arial"/>
              </a:rPr>
              <a:t>You will then receive the following message: </a:t>
            </a:r>
            <a:r>
              <a:rPr lang="ja-JP" altLang="en-US" i="1" dirty="0">
                <a:solidFill>
                  <a:srgbClr val="666666"/>
                </a:solidFill>
                <a:latin typeface="Arial"/>
                <a:cs typeface="Arial"/>
              </a:rPr>
              <a:t>“</a:t>
            </a:r>
            <a:r>
              <a:rPr lang="en-US" altLang="ja-JP" i="1" dirty="0">
                <a:solidFill>
                  <a:srgbClr val="0F87C9"/>
                </a:solidFill>
                <a:latin typeface="Arial"/>
                <a:cs typeface="Arial"/>
              </a:rPr>
              <a:t>Your account has been created successfully.</a:t>
            </a:r>
            <a:r>
              <a:rPr lang="en-US" altLang="ja-JP" i="1" dirty="0">
                <a:solidFill>
                  <a:srgbClr val="666666"/>
                </a:solidFill>
                <a:latin typeface="Arial"/>
                <a:cs typeface="Arial"/>
              </a:rPr>
              <a:t>”  </a:t>
            </a:r>
            <a:endParaRPr lang="en-US" i="1" dirty="0">
              <a:solidFill>
                <a:srgbClr val="666666"/>
              </a:solidFill>
              <a:latin typeface="Arial"/>
              <a:cs typeface="Arial"/>
            </a:endParaRPr>
          </a:p>
          <a:p>
            <a:pPr>
              <a:spcAft>
                <a:spcPts val="600"/>
              </a:spcAft>
            </a:pPr>
            <a:r>
              <a:rPr lang="en-US" i="1" dirty="0">
                <a:solidFill>
                  <a:srgbClr val="666666"/>
                </a:solidFill>
                <a:latin typeface="Arial"/>
                <a:cs typeface="Arial"/>
              </a:rPr>
              <a:t>Soon, you’ll receive a confirmation e-mail.</a:t>
            </a:r>
          </a:p>
          <a:p>
            <a:pPr>
              <a:spcAft>
                <a:spcPts val="600"/>
              </a:spcAft>
            </a:pPr>
            <a:r>
              <a:rPr lang="en-US" i="1" dirty="0">
                <a:solidFill>
                  <a:srgbClr val="666666"/>
                </a:solidFill>
                <a:latin typeface="Arial"/>
                <a:cs typeface="Arial"/>
              </a:rPr>
              <a:t>Whenever you log in, use the email address (email address is username) and password that you just entered.</a:t>
            </a:r>
          </a:p>
          <a:p>
            <a:endParaRPr lang="en-US" sz="1600" dirty="0">
              <a:latin typeface="Arial"/>
              <a:cs typeface="Arial"/>
            </a:endParaRPr>
          </a:p>
        </p:txBody>
      </p:sp>
      <p:cxnSp>
        <p:nvCxnSpPr>
          <p:cNvPr id="13" name="Straight Connector 12"/>
          <p:cNvCxnSpPr/>
          <p:nvPr/>
        </p:nvCxnSpPr>
        <p:spPr>
          <a:xfrm>
            <a:off x="1820331" y="4707467"/>
            <a:ext cx="0" cy="507468"/>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8523589"/>
      </p:ext>
    </p:extLst>
  </p:cSld>
  <p:clrMapOvr>
    <a:masterClrMapping/>
  </p:clrMapOvr>
  <mc:AlternateContent xmlns:mc="http://schemas.openxmlformats.org/markup-compatibility/2006" xmlns:p14="http://schemas.microsoft.com/office/powerpoint/2010/main">
    <mc:Choice Requires="p14">
      <p:transition spd="slow" p14:dur="1800">
        <p:push/>
      </p:transition>
    </mc:Choice>
    <mc:Fallback xmlns="">
      <p:transition xmlns:p14="http://schemas.microsoft.com/office/powerpoint/2010/mai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childTnLst>
                          </p:cTn>
                        </p:par>
                        <p:par>
                          <p:cTn id="11" fill="hold">
                            <p:stCondLst>
                              <p:cond delay="2000"/>
                            </p:stCondLst>
                            <p:childTnLst>
                              <p:par>
                                <p:cTn id="12" presetID="22" presetClass="entr" presetSubtype="1"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35877" cy="5143499"/>
          </a:xfrm>
          <a:prstGeom prst="rect">
            <a:avLst/>
          </a:prstGeom>
        </p:spPr>
      </p:pic>
      <p:sp>
        <p:nvSpPr>
          <p:cNvPr id="12" name="Rectangle 11"/>
          <p:cNvSpPr>
            <a:spLocks noChangeArrowheads="1"/>
          </p:cNvSpPr>
          <p:nvPr/>
        </p:nvSpPr>
        <p:spPr bwMode="auto">
          <a:xfrm>
            <a:off x="3851988" y="1409169"/>
            <a:ext cx="5292012" cy="13509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3200" dirty="0">
                <a:solidFill>
                  <a:srgbClr val="0F87C9"/>
                </a:solidFill>
                <a:latin typeface="Oswald Medium"/>
                <a:cs typeface="Oswald Medium"/>
              </a:rPr>
              <a:t>Step 4 (1 of 2): </a:t>
            </a:r>
          </a:p>
          <a:p>
            <a:r>
              <a:rPr lang="en-US" sz="2400" dirty="0">
                <a:latin typeface="Oswald Medium"/>
                <a:cs typeface="Oswald Medium"/>
              </a:rPr>
              <a:t>Register a Traveler</a:t>
            </a:r>
            <a:endParaRPr lang="en-US" sz="2400" dirty="0"/>
          </a:p>
        </p:txBody>
      </p:sp>
      <p:sp>
        <p:nvSpPr>
          <p:cNvPr id="13" name="TextBox 12"/>
          <p:cNvSpPr txBox="1"/>
          <p:nvPr/>
        </p:nvSpPr>
        <p:spPr>
          <a:xfrm>
            <a:off x="3851988" y="2463807"/>
            <a:ext cx="4800601" cy="2262158"/>
          </a:xfrm>
          <a:prstGeom prst="rect">
            <a:avLst/>
          </a:prstGeom>
          <a:noFill/>
        </p:spPr>
        <p:txBody>
          <a:bodyPr wrap="square" rtlCol="0">
            <a:spAutoFit/>
          </a:bodyPr>
          <a:lstStyle/>
          <a:p>
            <a:pPr>
              <a:spcBef>
                <a:spcPts val="600"/>
              </a:spcBef>
            </a:pPr>
            <a:r>
              <a:rPr lang="en-US" dirty="0">
                <a:solidFill>
                  <a:srgbClr val="666666"/>
                </a:solidFill>
                <a:latin typeface="Arial"/>
                <a:cs typeface="Arial"/>
              </a:rPr>
              <a:t>Enter the Trip Number </a:t>
            </a:r>
          </a:p>
          <a:p>
            <a:pPr>
              <a:spcBef>
                <a:spcPts val="600"/>
              </a:spcBef>
            </a:pPr>
            <a:r>
              <a:rPr lang="en-US" i="1" dirty="0">
                <a:solidFill>
                  <a:srgbClr val="666666"/>
                </a:solidFill>
                <a:latin typeface="Arial"/>
                <a:cs typeface="Arial"/>
              </a:rPr>
              <a:t>(Given to you by your Group Leader or MTC)</a:t>
            </a:r>
          </a:p>
          <a:p>
            <a:pPr>
              <a:spcBef>
                <a:spcPts val="600"/>
              </a:spcBef>
            </a:pPr>
            <a:endParaRPr lang="en-US" dirty="0">
              <a:solidFill>
                <a:srgbClr val="666666"/>
              </a:solidFill>
              <a:latin typeface="Arial"/>
              <a:cs typeface="Arial"/>
            </a:endParaRPr>
          </a:p>
          <a:p>
            <a:pPr>
              <a:spcBef>
                <a:spcPts val="600"/>
              </a:spcBef>
            </a:pPr>
            <a:r>
              <a:rPr lang="en-US" dirty="0">
                <a:solidFill>
                  <a:srgbClr val="666666"/>
                </a:solidFill>
                <a:latin typeface="Arial"/>
                <a:cs typeface="Arial"/>
              </a:rPr>
              <a:t>Please enter the information requested, for each individual traveler, for whom you will pay. To Complete each registration, you must accept the Terms and Conditions.</a:t>
            </a:r>
          </a:p>
        </p:txBody>
      </p:sp>
      <p:cxnSp>
        <p:nvCxnSpPr>
          <p:cNvPr id="14" name="Straight Connector 13"/>
          <p:cNvCxnSpPr/>
          <p:nvPr/>
        </p:nvCxnSpPr>
        <p:spPr>
          <a:xfrm flipH="1">
            <a:off x="3970867" y="3386667"/>
            <a:ext cx="5435600" cy="0"/>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820331" y="-245533"/>
            <a:ext cx="0" cy="558800"/>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8415889"/>
      </p:ext>
    </p:extLst>
  </p:cSld>
  <p:clrMapOvr>
    <a:masterClrMapping/>
  </p:clrMapOvr>
  <mc:AlternateContent xmlns:mc="http://schemas.openxmlformats.org/markup-compatibility/2006" xmlns:p14="http://schemas.microsoft.com/office/powerpoint/2010/main">
    <mc:Choice Requires="p14">
      <p:transition spd="slow" p14:dur="1800">
        <p:push dir="u"/>
      </p:transition>
    </mc:Choice>
    <mc:Fallback xmlns="">
      <p:transition xmlns:p14="http://schemas.microsoft.com/office/powerpoint/2010/mai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par>
                          <p:cTn id="11" fill="hold">
                            <p:stCondLst>
                              <p:cond delay="2000"/>
                            </p:stCondLst>
                            <p:childTnLst>
                              <p:par>
                                <p:cTn id="12" presetID="22" presetClass="entr" presetSubtype="8"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35877" cy="5143498"/>
          </a:xfrm>
          <a:prstGeom prst="rect">
            <a:avLst/>
          </a:prstGeom>
        </p:spPr>
      </p:pic>
      <p:sp>
        <p:nvSpPr>
          <p:cNvPr id="4" name="Rectangle 3"/>
          <p:cNvSpPr>
            <a:spLocks noChangeArrowheads="1"/>
          </p:cNvSpPr>
          <p:nvPr/>
        </p:nvSpPr>
        <p:spPr bwMode="auto">
          <a:xfrm>
            <a:off x="838199" y="257700"/>
            <a:ext cx="5706534" cy="601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3200" dirty="0">
                <a:solidFill>
                  <a:srgbClr val="0F87C9"/>
                </a:solidFill>
                <a:latin typeface="Oswald Medium"/>
                <a:cs typeface="Oswald Medium"/>
              </a:rPr>
              <a:t>Step 4 (2 of 2): </a:t>
            </a:r>
            <a:br>
              <a:rPr lang="en-US" sz="3200" dirty="0">
                <a:solidFill>
                  <a:srgbClr val="249D41"/>
                </a:solidFill>
                <a:latin typeface="Oswald Medium"/>
                <a:cs typeface="Oswald Medium"/>
              </a:rPr>
            </a:br>
            <a:r>
              <a:rPr lang="en-US" sz="2400" dirty="0">
                <a:latin typeface="Oswald Medium"/>
                <a:cs typeface="Oswald Medium"/>
              </a:rPr>
              <a:t>Register a Traveler</a:t>
            </a:r>
            <a:endParaRPr lang="en-US" sz="2400" dirty="0"/>
          </a:p>
        </p:txBody>
      </p:sp>
      <p:cxnSp>
        <p:nvCxnSpPr>
          <p:cNvPr id="5" name="Straight Connector 4"/>
          <p:cNvCxnSpPr/>
          <p:nvPr/>
        </p:nvCxnSpPr>
        <p:spPr>
          <a:xfrm flipH="1">
            <a:off x="-84321" y="3386667"/>
            <a:ext cx="499184" cy="0"/>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414865" y="558268"/>
            <a:ext cx="262465" cy="0"/>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14863" y="558268"/>
            <a:ext cx="0" cy="2828399"/>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sp>
        <p:nvSpPr>
          <p:cNvPr id="11" name="Rectangle 8"/>
          <p:cNvSpPr>
            <a:spLocks noChangeArrowheads="1"/>
          </p:cNvSpPr>
          <p:nvPr/>
        </p:nvSpPr>
        <p:spPr bwMode="auto">
          <a:xfrm>
            <a:off x="838198" y="1393296"/>
            <a:ext cx="4690535" cy="3108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spcAft>
                <a:spcPts val="600"/>
              </a:spcAft>
            </a:pPr>
            <a:r>
              <a:rPr lang="en-US" sz="1600" b="1" dirty="0">
                <a:solidFill>
                  <a:srgbClr val="0F87C9"/>
                </a:solidFill>
                <a:latin typeface="Arial"/>
                <a:cs typeface="Arial"/>
              </a:rPr>
              <a:t>Traveler Types Explained:</a:t>
            </a:r>
          </a:p>
          <a:p>
            <a:pPr marL="285750" indent="-285750">
              <a:spcAft>
                <a:spcPts val="600"/>
              </a:spcAft>
              <a:buClr>
                <a:srgbClr val="0F87C9"/>
              </a:buClr>
              <a:buFont typeface="Wingdings" charset="2"/>
              <a:buChar char="ü"/>
            </a:pPr>
            <a:r>
              <a:rPr lang="en-US" sz="1600" b="1" dirty="0">
                <a:solidFill>
                  <a:srgbClr val="666666"/>
                </a:solidFill>
                <a:latin typeface="Arial"/>
                <a:cs typeface="Arial"/>
              </a:rPr>
              <a:t>Student</a:t>
            </a:r>
            <a:r>
              <a:rPr lang="en-US" sz="1600" dirty="0">
                <a:solidFill>
                  <a:srgbClr val="666666"/>
                </a:solidFill>
                <a:latin typeface="Arial"/>
                <a:cs typeface="Arial"/>
              </a:rPr>
              <a:t> = Member of the class or </a:t>
            </a:r>
            <a:br>
              <a:rPr lang="en-US" sz="1600" dirty="0">
                <a:solidFill>
                  <a:srgbClr val="666666"/>
                </a:solidFill>
                <a:latin typeface="Arial"/>
                <a:cs typeface="Arial"/>
              </a:rPr>
            </a:br>
            <a:r>
              <a:rPr lang="en-US" sz="1600" dirty="0">
                <a:solidFill>
                  <a:srgbClr val="666666"/>
                </a:solidFill>
                <a:latin typeface="Arial"/>
                <a:cs typeface="Arial"/>
              </a:rPr>
              <a:t>organization taking the trip.</a:t>
            </a:r>
          </a:p>
          <a:p>
            <a:pPr marL="285750" indent="-285750">
              <a:spcAft>
                <a:spcPts val="600"/>
              </a:spcAft>
              <a:buClr>
                <a:srgbClr val="0F87C9"/>
              </a:buClr>
              <a:buFont typeface="Wingdings" charset="2"/>
              <a:buChar char="ü"/>
            </a:pPr>
            <a:r>
              <a:rPr lang="en-US" sz="1600" b="1" dirty="0">
                <a:solidFill>
                  <a:srgbClr val="666666"/>
                </a:solidFill>
                <a:latin typeface="Arial"/>
                <a:cs typeface="Arial"/>
              </a:rPr>
              <a:t>Child</a:t>
            </a:r>
            <a:r>
              <a:rPr lang="en-US" sz="1600" dirty="0">
                <a:solidFill>
                  <a:srgbClr val="666666"/>
                </a:solidFill>
                <a:latin typeface="Arial"/>
                <a:cs typeface="Arial"/>
              </a:rPr>
              <a:t> = Minor sibling of a Student.</a:t>
            </a:r>
          </a:p>
          <a:p>
            <a:pPr marL="285750" indent="-285750">
              <a:spcAft>
                <a:spcPts val="600"/>
              </a:spcAft>
              <a:buClr>
                <a:srgbClr val="0F87C9"/>
              </a:buClr>
              <a:buFont typeface="Wingdings" charset="2"/>
              <a:buChar char="ü"/>
            </a:pPr>
            <a:r>
              <a:rPr lang="en-US" sz="1600" b="1" dirty="0">
                <a:solidFill>
                  <a:srgbClr val="666666"/>
                </a:solidFill>
                <a:latin typeface="Arial"/>
                <a:cs typeface="Arial"/>
              </a:rPr>
              <a:t>Chaperone</a:t>
            </a:r>
            <a:r>
              <a:rPr lang="en-US" sz="1600" dirty="0">
                <a:solidFill>
                  <a:srgbClr val="666666"/>
                </a:solidFill>
                <a:latin typeface="Arial"/>
                <a:cs typeface="Arial"/>
              </a:rPr>
              <a:t> = Adult with Chaperoning responsibility.</a:t>
            </a:r>
          </a:p>
          <a:p>
            <a:pPr marL="285750" indent="-285750">
              <a:buClr>
                <a:srgbClr val="0F87C9"/>
              </a:buClr>
              <a:buFont typeface="Wingdings" charset="2"/>
              <a:buChar char="ü"/>
            </a:pPr>
            <a:r>
              <a:rPr lang="en-US" sz="1600" b="1" dirty="0">
                <a:solidFill>
                  <a:srgbClr val="666666"/>
                </a:solidFill>
                <a:latin typeface="Arial"/>
                <a:cs typeface="Arial"/>
              </a:rPr>
              <a:t>Adult</a:t>
            </a:r>
            <a:r>
              <a:rPr lang="en-US" sz="1600" dirty="0">
                <a:solidFill>
                  <a:srgbClr val="666666"/>
                </a:solidFill>
                <a:latin typeface="Arial"/>
                <a:cs typeface="Arial"/>
              </a:rPr>
              <a:t> = Adult without Chaperoning responsibility.</a:t>
            </a:r>
          </a:p>
          <a:p>
            <a:endParaRPr lang="en-US" sz="1600" dirty="0">
              <a:solidFill>
                <a:schemeClr val="bg1"/>
              </a:solidFill>
              <a:latin typeface="Arial"/>
              <a:cs typeface="Arial"/>
            </a:endParaRPr>
          </a:p>
          <a:p>
            <a:r>
              <a:rPr lang="en-US" sz="1600" dirty="0">
                <a:solidFill>
                  <a:srgbClr val="666666"/>
                </a:solidFill>
                <a:latin typeface="Arial"/>
                <a:cs typeface="Arial"/>
              </a:rPr>
              <a:t>Fill out all required fields to complete traveler’s registration.</a:t>
            </a:r>
            <a:endParaRPr lang="en-US" sz="1300" dirty="0">
              <a:solidFill>
                <a:schemeClr val="bg1"/>
              </a:solidFill>
              <a:latin typeface="Arial"/>
              <a:cs typeface="Arial"/>
            </a:endParaRPr>
          </a:p>
        </p:txBody>
      </p:sp>
      <p:cxnSp>
        <p:nvCxnSpPr>
          <p:cNvPr id="12" name="Straight Connector 11"/>
          <p:cNvCxnSpPr/>
          <p:nvPr/>
        </p:nvCxnSpPr>
        <p:spPr>
          <a:xfrm flipH="1">
            <a:off x="8797213" y="2336268"/>
            <a:ext cx="499184" cy="0"/>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3556349" y="558268"/>
            <a:ext cx="1735318" cy="0"/>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2421912"/>
      </p:ext>
    </p:extLst>
  </p:cSld>
  <p:clrMapOvr>
    <a:masterClrMapping/>
  </p:clrMapOvr>
  <mc:AlternateContent xmlns:mc="http://schemas.openxmlformats.org/markup-compatibility/2006" xmlns:p14="http://schemas.microsoft.com/office/powerpoint/2010/main">
    <mc:Choice Requires="p14">
      <p:transition spd="slow" p14:dur="1800">
        <p:push/>
      </p:transition>
    </mc:Choice>
    <mc:Fallback xmlns="">
      <p:transition xmlns:p14="http://schemas.microsoft.com/office/powerpoint/2010/mai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par>
                          <p:cTn id="11" fill="hold">
                            <p:stCondLst>
                              <p:cond delay="2000"/>
                            </p:stCondLst>
                            <p:childTnLst>
                              <p:par>
                                <p:cTn id="12" presetID="22" presetClass="entr" presetSubtype="8"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2000"/>
                                        <p:tgtEl>
                                          <p:spTgt spid="13"/>
                                        </p:tgtEl>
                                      </p:cBhvr>
                                    </p:animEffect>
                                  </p:childTnLst>
                                </p:cTn>
                              </p:par>
                            </p:childTnLst>
                          </p:cTn>
                        </p:par>
                        <p:par>
                          <p:cTn id="15" fill="hold">
                            <p:stCondLst>
                              <p:cond delay="4000"/>
                            </p:stCondLst>
                            <p:childTnLst>
                              <p:par>
                                <p:cTn id="16" presetID="22" presetClass="entr" presetSubtype="8"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4" y="0"/>
            <a:ext cx="9135875" cy="5143498"/>
          </a:xfrm>
          <a:prstGeom prst="rect">
            <a:avLst/>
          </a:prstGeom>
        </p:spPr>
      </p:pic>
      <p:sp>
        <p:nvSpPr>
          <p:cNvPr id="3" name="Rectangle 2"/>
          <p:cNvSpPr>
            <a:spLocks noChangeArrowheads="1"/>
          </p:cNvSpPr>
          <p:nvPr/>
        </p:nvSpPr>
        <p:spPr bwMode="auto">
          <a:xfrm>
            <a:off x="4106341" y="1134527"/>
            <a:ext cx="7035799" cy="601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3200" dirty="0">
                <a:solidFill>
                  <a:srgbClr val="0F87C9"/>
                </a:solidFill>
                <a:latin typeface="Oswald Medium"/>
                <a:cs typeface="Oswald Medium"/>
              </a:rPr>
              <a:t>Step 5: </a:t>
            </a:r>
          </a:p>
          <a:p>
            <a:r>
              <a:rPr lang="en-US" sz="2400" dirty="0">
                <a:latin typeface="Oswald Medium"/>
                <a:cs typeface="Oswald Medium"/>
              </a:rPr>
              <a:t>Your Trip Management Dashboard</a:t>
            </a:r>
            <a:endParaRPr lang="en-US" sz="2400" dirty="0"/>
          </a:p>
        </p:txBody>
      </p:sp>
      <p:cxnSp>
        <p:nvCxnSpPr>
          <p:cNvPr id="7" name="Straight Connector 6"/>
          <p:cNvCxnSpPr/>
          <p:nvPr/>
        </p:nvCxnSpPr>
        <p:spPr>
          <a:xfrm>
            <a:off x="2099728" y="4868333"/>
            <a:ext cx="0" cy="537637"/>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sp>
        <p:nvSpPr>
          <p:cNvPr id="8" name="Rectangle 5"/>
          <p:cNvSpPr>
            <a:spLocks noChangeArrowheads="1"/>
          </p:cNvSpPr>
          <p:nvPr/>
        </p:nvSpPr>
        <p:spPr bwMode="auto">
          <a:xfrm>
            <a:off x="4106341" y="3056462"/>
            <a:ext cx="4284126" cy="18118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85750" indent="-285750">
              <a:buClr>
                <a:srgbClr val="0F87C9"/>
              </a:buClr>
              <a:buFont typeface="Wingdings" charset="2"/>
              <a:buChar char="ü"/>
            </a:pPr>
            <a:r>
              <a:rPr lang="en-US" dirty="0">
                <a:solidFill>
                  <a:srgbClr val="666666"/>
                </a:solidFill>
                <a:latin typeface="Arial"/>
                <a:cs typeface="Arial"/>
              </a:rPr>
              <a:t>Register a Traveler</a:t>
            </a:r>
          </a:p>
          <a:p>
            <a:pPr marL="285750" indent="-285750">
              <a:buClr>
                <a:srgbClr val="0F87C9"/>
              </a:buClr>
              <a:buFont typeface="Wingdings" charset="2"/>
              <a:buChar char="ü"/>
            </a:pPr>
            <a:r>
              <a:rPr lang="en-US" dirty="0">
                <a:solidFill>
                  <a:srgbClr val="666666"/>
                </a:solidFill>
                <a:latin typeface="Arial"/>
                <a:cs typeface="Arial"/>
              </a:rPr>
              <a:t>Make a Payment</a:t>
            </a:r>
          </a:p>
          <a:p>
            <a:pPr marL="285750" indent="-285750">
              <a:buClr>
                <a:srgbClr val="0F87C9"/>
              </a:buClr>
              <a:buFont typeface="Wingdings" charset="2"/>
              <a:buChar char="ü"/>
            </a:pPr>
            <a:r>
              <a:rPr lang="en-US" dirty="0">
                <a:solidFill>
                  <a:srgbClr val="666666"/>
                </a:solidFill>
                <a:latin typeface="Arial"/>
                <a:cs typeface="Arial"/>
              </a:rPr>
              <a:t>Cancel a Traveler</a:t>
            </a:r>
          </a:p>
          <a:p>
            <a:pPr marL="285750" indent="-285750">
              <a:buClr>
                <a:srgbClr val="0F87C9"/>
              </a:buClr>
              <a:buFont typeface="Wingdings" charset="2"/>
              <a:buChar char="ü"/>
            </a:pPr>
            <a:r>
              <a:rPr lang="en-US" dirty="0">
                <a:solidFill>
                  <a:srgbClr val="666666"/>
                </a:solidFill>
                <a:latin typeface="Arial"/>
                <a:cs typeface="Arial"/>
              </a:rPr>
              <a:t>See Proposed Itinerary</a:t>
            </a:r>
          </a:p>
          <a:p>
            <a:pPr marL="285750" indent="-285750">
              <a:buClr>
                <a:srgbClr val="0F87C9"/>
              </a:buClr>
              <a:buFont typeface="Wingdings" charset="2"/>
              <a:buChar char="ü"/>
            </a:pPr>
            <a:r>
              <a:rPr lang="en-US" dirty="0">
                <a:solidFill>
                  <a:srgbClr val="666666"/>
                </a:solidFill>
                <a:latin typeface="Arial"/>
                <a:cs typeface="Arial"/>
              </a:rPr>
              <a:t>Review Financial information</a:t>
            </a:r>
          </a:p>
          <a:p>
            <a:pPr marL="285750" indent="-285750">
              <a:buClr>
                <a:srgbClr val="0F87C9"/>
              </a:buClr>
              <a:buFont typeface="Wingdings" charset="2"/>
              <a:buChar char="ü"/>
            </a:pPr>
            <a:endParaRPr lang="en-US" dirty="0">
              <a:solidFill>
                <a:srgbClr val="666666"/>
              </a:solidFill>
              <a:latin typeface="Arial"/>
              <a:cs typeface="Arial"/>
            </a:endParaRPr>
          </a:p>
        </p:txBody>
      </p:sp>
      <p:cxnSp>
        <p:nvCxnSpPr>
          <p:cNvPr id="10" name="Straight Connector 9"/>
          <p:cNvCxnSpPr/>
          <p:nvPr/>
        </p:nvCxnSpPr>
        <p:spPr>
          <a:xfrm flipH="1">
            <a:off x="-67733" y="2336268"/>
            <a:ext cx="262466" cy="0"/>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sp>
        <p:nvSpPr>
          <p:cNvPr id="12" name="Rectangle 5"/>
          <p:cNvSpPr>
            <a:spLocks noChangeArrowheads="1"/>
          </p:cNvSpPr>
          <p:nvPr/>
        </p:nvSpPr>
        <p:spPr bwMode="auto">
          <a:xfrm>
            <a:off x="4106335" y="2226738"/>
            <a:ext cx="4690532" cy="914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Clr>
                <a:srgbClr val="0F87C9"/>
              </a:buClr>
            </a:pPr>
            <a:r>
              <a:rPr lang="en-US" dirty="0">
                <a:solidFill>
                  <a:srgbClr val="666666"/>
                </a:solidFill>
                <a:latin typeface="Arial"/>
                <a:cs typeface="Arial"/>
              </a:rPr>
              <a:t>When next you login, this is your starting point – your Trip Dashboard. You can:</a:t>
            </a:r>
          </a:p>
        </p:txBody>
      </p:sp>
    </p:spTree>
    <p:extLst>
      <p:ext uri="{BB962C8B-B14F-4D97-AF65-F5344CB8AC3E}">
        <p14:creationId xmlns:p14="http://schemas.microsoft.com/office/powerpoint/2010/main" val="766151467"/>
      </p:ext>
    </p:extLst>
  </p:cSld>
  <p:clrMapOvr>
    <a:masterClrMapping/>
  </p:clrMapOvr>
  <mc:AlternateContent xmlns:mc="http://schemas.openxmlformats.org/markup-compatibility/2006" xmlns:p14="http://schemas.microsoft.com/office/powerpoint/2010/main">
    <mc:Choice Requires="p14">
      <p:transition spd="slow" p14:dur="1800">
        <p:push/>
      </p:transition>
    </mc:Choice>
    <mc:Fallback xmlns="">
      <p:transition xmlns:p14="http://schemas.microsoft.com/office/powerpoint/2010/mai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20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20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9135875" cy="5143497"/>
          </a:xfrm>
          <a:prstGeom prst="rect">
            <a:avLst/>
          </a:prstGeom>
        </p:spPr>
      </p:pic>
      <p:sp>
        <p:nvSpPr>
          <p:cNvPr id="3" name="Rectangle 2"/>
          <p:cNvSpPr>
            <a:spLocks noChangeArrowheads="1"/>
          </p:cNvSpPr>
          <p:nvPr/>
        </p:nvSpPr>
        <p:spPr bwMode="auto">
          <a:xfrm>
            <a:off x="5846229" y="711189"/>
            <a:ext cx="2992971" cy="1380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3200" dirty="0">
                <a:solidFill>
                  <a:srgbClr val="0F87C9"/>
                </a:solidFill>
                <a:latin typeface="Oswald Medium"/>
                <a:cs typeface="Oswald Medium"/>
              </a:rPr>
              <a:t>Step 6: </a:t>
            </a:r>
            <a:br>
              <a:rPr lang="en-US" sz="3200" dirty="0">
                <a:solidFill>
                  <a:srgbClr val="0F87C9"/>
                </a:solidFill>
                <a:latin typeface="Oswald Medium"/>
                <a:cs typeface="Oswald Medium"/>
              </a:rPr>
            </a:br>
            <a:r>
              <a:rPr lang="en-US" sz="2400" dirty="0">
                <a:latin typeface="Oswald Medium"/>
                <a:cs typeface="Oswald Medium"/>
              </a:rPr>
              <a:t>Make a Payment </a:t>
            </a:r>
            <a:br>
              <a:rPr lang="en-US" sz="2400" dirty="0">
                <a:latin typeface="Oswald Medium"/>
                <a:cs typeface="Oswald Medium"/>
              </a:rPr>
            </a:br>
            <a:r>
              <a:rPr lang="en-US" sz="2400" dirty="0">
                <a:latin typeface="Oswald Medium"/>
                <a:cs typeface="Oswald Medium"/>
              </a:rPr>
              <a:t>(1 of 2)</a:t>
            </a:r>
            <a:endParaRPr lang="en-US" sz="2400" dirty="0"/>
          </a:p>
        </p:txBody>
      </p:sp>
      <p:cxnSp>
        <p:nvCxnSpPr>
          <p:cNvPr id="6" name="Straight Connector 5"/>
          <p:cNvCxnSpPr/>
          <p:nvPr/>
        </p:nvCxnSpPr>
        <p:spPr>
          <a:xfrm>
            <a:off x="2099731" y="-465663"/>
            <a:ext cx="0" cy="677333"/>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sp>
        <p:nvSpPr>
          <p:cNvPr id="8" name="Rectangle 5"/>
          <p:cNvSpPr>
            <a:spLocks noChangeArrowheads="1"/>
          </p:cNvSpPr>
          <p:nvPr/>
        </p:nvSpPr>
        <p:spPr bwMode="auto">
          <a:xfrm>
            <a:off x="5846228" y="2082800"/>
            <a:ext cx="2789772" cy="2887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Aft>
                <a:spcPts val="600"/>
              </a:spcAft>
            </a:pPr>
            <a:r>
              <a:rPr lang="en-US" sz="1400" dirty="0">
                <a:solidFill>
                  <a:srgbClr val="666666"/>
                </a:solidFill>
                <a:latin typeface="Arial"/>
                <a:cs typeface="Arial"/>
              </a:rPr>
              <a:t>Enter the payment amount for each traveler in the box next to the Traveler’s name. Dollars and cents only – no Dollar signs.  Click, Continue.</a:t>
            </a:r>
            <a:br>
              <a:rPr lang="en-US" sz="1400" dirty="0">
                <a:solidFill>
                  <a:srgbClr val="666666"/>
                </a:solidFill>
                <a:latin typeface="Arial"/>
                <a:cs typeface="Arial"/>
              </a:rPr>
            </a:br>
            <a:r>
              <a:rPr lang="en-US" sz="1400" dirty="0">
                <a:solidFill>
                  <a:srgbClr val="666666"/>
                </a:solidFill>
                <a:latin typeface="Arial"/>
                <a:cs typeface="Arial"/>
              </a:rPr>
              <a:t>(if paying nothing, enter “</a:t>
            </a:r>
            <a:r>
              <a:rPr lang="en-US" sz="1400" dirty="0">
                <a:solidFill>
                  <a:srgbClr val="0F87C9"/>
                </a:solidFill>
                <a:latin typeface="Arial"/>
                <a:cs typeface="Arial"/>
              </a:rPr>
              <a:t>0.00</a:t>
            </a:r>
            <a:r>
              <a:rPr lang="en-US" sz="1400" dirty="0">
                <a:solidFill>
                  <a:srgbClr val="666666"/>
                </a:solidFill>
                <a:latin typeface="Arial"/>
                <a:cs typeface="Arial"/>
              </a:rPr>
              <a:t>”).  </a:t>
            </a:r>
            <a:br>
              <a:rPr lang="en-US" sz="1400" dirty="0">
                <a:solidFill>
                  <a:srgbClr val="666666"/>
                </a:solidFill>
                <a:latin typeface="Arial"/>
                <a:cs typeface="Arial"/>
              </a:rPr>
            </a:br>
            <a:br>
              <a:rPr lang="en-US" sz="1400" dirty="0">
                <a:solidFill>
                  <a:srgbClr val="666666"/>
                </a:solidFill>
                <a:latin typeface="Arial"/>
                <a:cs typeface="Arial"/>
              </a:rPr>
            </a:br>
            <a:r>
              <a:rPr lang="en-US" sz="1400" dirty="0">
                <a:solidFill>
                  <a:srgbClr val="666666"/>
                </a:solidFill>
                <a:latin typeface="Arial"/>
                <a:cs typeface="Arial"/>
              </a:rPr>
              <a:t>The second screen </a:t>
            </a:r>
            <a:br>
              <a:rPr lang="en-US" sz="1400" dirty="0">
                <a:solidFill>
                  <a:srgbClr val="666666"/>
                </a:solidFill>
                <a:latin typeface="Arial"/>
                <a:cs typeface="Arial"/>
              </a:rPr>
            </a:br>
            <a:r>
              <a:rPr lang="en-US" sz="1400" dirty="0">
                <a:solidFill>
                  <a:srgbClr val="666666"/>
                </a:solidFill>
                <a:latin typeface="Arial"/>
                <a:cs typeface="Arial"/>
              </a:rPr>
              <a:t>gives the total.</a:t>
            </a:r>
          </a:p>
          <a:p>
            <a:pPr>
              <a:spcAft>
                <a:spcPts val="600"/>
              </a:spcAft>
            </a:pPr>
            <a:r>
              <a:rPr lang="en-US" sz="1400" dirty="0">
                <a:solidFill>
                  <a:srgbClr val="666666"/>
                </a:solidFill>
                <a:latin typeface="Arial"/>
                <a:cs typeface="Arial"/>
              </a:rPr>
              <a:t>Enter payment method, </a:t>
            </a:r>
            <a:br>
              <a:rPr lang="en-US" sz="1400" dirty="0">
                <a:solidFill>
                  <a:srgbClr val="666666"/>
                </a:solidFill>
                <a:latin typeface="Arial"/>
                <a:cs typeface="Arial"/>
              </a:rPr>
            </a:br>
            <a:r>
              <a:rPr lang="en-US" sz="1400" dirty="0">
                <a:solidFill>
                  <a:srgbClr val="666666"/>
                </a:solidFill>
                <a:latin typeface="Arial"/>
                <a:cs typeface="Arial"/>
              </a:rPr>
              <a:t>click ‘</a:t>
            </a:r>
            <a:r>
              <a:rPr lang="en-US" sz="1400" dirty="0">
                <a:solidFill>
                  <a:srgbClr val="0F87C9"/>
                </a:solidFill>
                <a:latin typeface="Arial"/>
                <a:cs typeface="Arial"/>
              </a:rPr>
              <a:t>Continue</a:t>
            </a:r>
            <a:r>
              <a:rPr lang="en-US" sz="1400" dirty="0">
                <a:solidFill>
                  <a:srgbClr val="666666"/>
                </a:solidFill>
                <a:latin typeface="Arial"/>
                <a:cs typeface="Arial"/>
              </a:rPr>
              <a:t>’.  </a:t>
            </a:r>
          </a:p>
          <a:p>
            <a:pPr>
              <a:spcAft>
                <a:spcPts val="600"/>
              </a:spcAft>
            </a:pPr>
            <a:r>
              <a:rPr lang="en-US" sz="1400" dirty="0">
                <a:solidFill>
                  <a:srgbClr val="666666"/>
                </a:solidFill>
                <a:latin typeface="Arial"/>
                <a:cs typeface="Arial"/>
              </a:rPr>
              <a:t>If wrong, click ‘</a:t>
            </a:r>
            <a:r>
              <a:rPr lang="en-US" sz="1400" dirty="0">
                <a:solidFill>
                  <a:srgbClr val="0F87C9"/>
                </a:solidFill>
                <a:latin typeface="Arial"/>
                <a:cs typeface="Arial"/>
              </a:rPr>
              <a:t>Back</a:t>
            </a:r>
            <a:r>
              <a:rPr lang="en-US" sz="1400" dirty="0">
                <a:solidFill>
                  <a:srgbClr val="666666"/>
                </a:solidFill>
                <a:latin typeface="Arial"/>
                <a:cs typeface="Arial"/>
              </a:rPr>
              <a:t>’.</a:t>
            </a:r>
          </a:p>
        </p:txBody>
      </p:sp>
      <p:cxnSp>
        <p:nvCxnSpPr>
          <p:cNvPr id="11" name="Straight Connector 10"/>
          <p:cNvCxnSpPr/>
          <p:nvPr/>
        </p:nvCxnSpPr>
        <p:spPr>
          <a:xfrm>
            <a:off x="8839200" y="2819405"/>
            <a:ext cx="541865" cy="0"/>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1711827"/>
      </p:ext>
    </p:extLst>
  </p:cSld>
  <p:clrMapOvr>
    <a:masterClrMapping/>
  </p:clrMapOvr>
  <mc:AlternateContent xmlns:mc="http://schemas.openxmlformats.org/markup-compatibility/2006" xmlns:p14="http://schemas.microsoft.com/office/powerpoint/2010/main">
    <mc:Choice Requires="p14">
      <p:transition spd="slow" p14:dur="1800">
        <p:push dir="u"/>
      </p:transition>
    </mc:Choice>
    <mc:Fallback xmlns="">
      <p:transition xmlns:p14="http://schemas.microsoft.com/office/powerpoint/2010/mai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par>
                          <p:cTn id="11" fill="hold">
                            <p:stCondLst>
                              <p:cond delay="2000"/>
                            </p:stCondLst>
                            <p:childTnLst>
                              <p:par>
                                <p:cTn id="12" presetID="2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9135873" cy="5143497"/>
          </a:xfrm>
          <a:prstGeom prst="rect">
            <a:avLst/>
          </a:prstGeom>
        </p:spPr>
      </p:pic>
      <p:cxnSp>
        <p:nvCxnSpPr>
          <p:cNvPr id="3" name="Straight Connector 2"/>
          <p:cNvCxnSpPr/>
          <p:nvPr/>
        </p:nvCxnSpPr>
        <p:spPr>
          <a:xfrm>
            <a:off x="-211670" y="2819405"/>
            <a:ext cx="626535" cy="0"/>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flipH="1">
            <a:off x="414865" y="558268"/>
            <a:ext cx="262465" cy="0"/>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414863" y="558268"/>
            <a:ext cx="0" cy="2261136"/>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6587063" y="4639733"/>
            <a:ext cx="0" cy="618068"/>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a:spLocks noChangeArrowheads="1"/>
          </p:cNvSpPr>
          <p:nvPr/>
        </p:nvSpPr>
        <p:spPr bwMode="auto">
          <a:xfrm>
            <a:off x="4546943" y="651947"/>
            <a:ext cx="3462866" cy="9228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3200" dirty="0">
                <a:solidFill>
                  <a:srgbClr val="0F87C9"/>
                </a:solidFill>
                <a:latin typeface="Oswald Medium"/>
                <a:cs typeface="Oswald Medium"/>
              </a:rPr>
              <a:t>Step 6: </a:t>
            </a:r>
            <a:br>
              <a:rPr lang="en-US" sz="3200" dirty="0">
                <a:solidFill>
                  <a:srgbClr val="249D41"/>
                </a:solidFill>
                <a:latin typeface="Oswald Medium"/>
                <a:cs typeface="Oswald Medium"/>
              </a:rPr>
            </a:br>
            <a:r>
              <a:rPr lang="en-US" sz="2400" dirty="0">
                <a:latin typeface="Oswald Medium"/>
                <a:cs typeface="Oswald Medium"/>
              </a:rPr>
              <a:t>Make a Payment (2 of 2)</a:t>
            </a:r>
            <a:endParaRPr lang="en-US" sz="2400" dirty="0"/>
          </a:p>
        </p:txBody>
      </p:sp>
      <p:sp>
        <p:nvSpPr>
          <p:cNvPr id="12" name="Rectangle 5"/>
          <p:cNvSpPr>
            <a:spLocks noChangeArrowheads="1"/>
          </p:cNvSpPr>
          <p:nvPr/>
        </p:nvSpPr>
        <p:spPr bwMode="auto">
          <a:xfrm>
            <a:off x="4546943" y="1710265"/>
            <a:ext cx="4334590" cy="2802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400" dirty="0">
                <a:solidFill>
                  <a:srgbClr val="666666"/>
                </a:solidFill>
                <a:latin typeface="Arial"/>
                <a:cs typeface="Arial"/>
              </a:rPr>
              <a:t>Enter Credit Card or </a:t>
            </a:r>
            <a:r>
              <a:rPr lang="en-US" sz="1400" dirty="0" err="1">
                <a:solidFill>
                  <a:srgbClr val="666666"/>
                </a:solidFill>
                <a:latin typeface="Arial"/>
                <a:cs typeface="Arial"/>
              </a:rPr>
              <a:t>eCheck</a:t>
            </a:r>
            <a:r>
              <a:rPr lang="en-US" sz="1400" dirty="0">
                <a:solidFill>
                  <a:srgbClr val="666666"/>
                </a:solidFill>
                <a:latin typeface="Arial"/>
                <a:cs typeface="Arial"/>
              </a:rPr>
              <a:t> information, including card/account number, security code and name as it appears on the card/</a:t>
            </a:r>
            <a:r>
              <a:rPr lang="en-US" sz="1400" dirty="0" err="1">
                <a:solidFill>
                  <a:srgbClr val="666666"/>
                </a:solidFill>
                <a:latin typeface="Arial"/>
                <a:cs typeface="Arial"/>
              </a:rPr>
              <a:t>eCheck</a:t>
            </a:r>
            <a:r>
              <a:rPr lang="en-US" sz="1400" dirty="0">
                <a:solidFill>
                  <a:srgbClr val="666666"/>
                </a:solidFill>
                <a:latin typeface="Arial"/>
                <a:cs typeface="Arial"/>
              </a:rPr>
              <a:t>, plus card billing address and Email Receipt address.</a:t>
            </a:r>
            <a:endParaRPr lang="en-US" sz="1400" dirty="0">
              <a:solidFill>
                <a:srgbClr val="000000"/>
              </a:solidFill>
              <a:latin typeface="Arial"/>
              <a:cs typeface="Arial"/>
            </a:endParaRPr>
          </a:p>
        </p:txBody>
      </p:sp>
    </p:spTree>
    <p:extLst>
      <p:ext uri="{BB962C8B-B14F-4D97-AF65-F5344CB8AC3E}">
        <p14:creationId xmlns:p14="http://schemas.microsoft.com/office/powerpoint/2010/main" val="557284055"/>
      </p:ext>
    </p:extLst>
  </p:cSld>
  <p:clrMapOvr>
    <a:masterClrMapping/>
  </p:clrMapOvr>
  <mc:AlternateContent xmlns:mc="http://schemas.openxmlformats.org/markup-compatibility/2006" xmlns:p14="http://schemas.microsoft.com/office/powerpoint/2010/main">
    <mc:Choice Requires="p14">
      <p:transition spd="slow" p14:dur="1800">
        <p:push/>
      </p:transition>
    </mc:Choice>
    <mc:Fallback xmlns="">
      <p:transition xmlns:p14="http://schemas.microsoft.com/office/powerpoint/2010/mai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20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4"/>
          <p:cNvSpPr>
            <a:spLocks noChangeArrowheads="1"/>
          </p:cNvSpPr>
          <p:nvPr/>
        </p:nvSpPr>
        <p:spPr bwMode="auto">
          <a:xfrm>
            <a:off x="618066" y="643469"/>
            <a:ext cx="8525934" cy="601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3200" dirty="0">
                <a:solidFill>
                  <a:srgbClr val="0F87C9"/>
                </a:solidFill>
                <a:latin typeface="Oswald Medium"/>
                <a:cs typeface="Oswald Medium"/>
              </a:rPr>
              <a:t>Music Travel Consultants: </a:t>
            </a:r>
            <a:r>
              <a:rPr lang="en-US" sz="2400" dirty="0">
                <a:latin typeface="Oswald Medium"/>
                <a:cs typeface="Oswald Medium"/>
              </a:rPr>
              <a:t>Contact Information</a:t>
            </a:r>
            <a:endParaRPr lang="en-US" sz="2400" dirty="0"/>
          </a:p>
        </p:txBody>
      </p:sp>
      <p:sp>
        <p:nvSpPr>
          <p:cNvPr id="4" name="TextBox 3"/>
          <p:cNvSpPr txBox="1"/>
          <p:nvPr/>
        </p:nvSpPr>
        <p:spPr>
          <a:xfrm>
            <a:off x="618066" y="1490134"/>
            <a:ext cx="8525934" cy="3739485"/>
          </a:xfrm>
          <a:prstGeom prst="rect">
            <a:avLst/>
          </a:prstGeom>
          <a:noFill/>
        </p:spPr>
        <p:txBody>
          <a:bodyPr wrap="square" rtlCol="0">
            <a:spAutoFit/>
          </a:bodyPr>
          <a:lstStyle/>
          <a:p>
            <a:pPr>
              <a:spcAft>
                <a:spcPts val="600"/>
              </a:spcAft>
            </a:pPr>
            <a:r>
              <a:rPr lang="en-US" dirty="0">
                <a:latin typeface="Arial"/>
                <a:cs typeface="Arial"/>
              </a:rPr>
              <a:t>Tour Questions: </a:t>
            </a:r>
            <a:r>
              <a:rPr lang="en-US" dirty="0">
                <a:solidFill>
                  <a:srgbClr val="0F87C9"/>
                </a:solidFill>
                <a:latin typeface="Arial"/>
                <a:cs typeface="Arial"/>
              </a:rPr>
              <a:t>Jeff Buchanan</a:t>
            </a:r>
            <a:r>
              <a:rPr lang="en-US" dirty="0">
                <a:latin typeface="Arial"/>
                <a:cs typeface="Arial"/>
              </a:rPr>
              <a:t> </a:t>
            </a:r>
            <a:r>
              <a:rPr lang="en-US" dirty="0">
                <a:solidFill>
                  <a:srgbClr val="0F87C9"/>
                </a:solidFill>
                <a:latin typeface="Arial"/>
                <a:cs typeface="Arial"/>
              </a:rPr>
              <a:t>419.419.2664 </a:t>
            </a:r>
          </a:p>
          <a:p>
            <a:pPr>
              <a:spcAft>
                <a:spcPts val="600"/>
              </a:spcAft>
            </a:pPr>
            <a:r>
              <a:rPr lang="en-US" dirty="0">
                <a:latin typeface="Arial"/>
                <a:cs typeface="Arial"/>
              </a:rPr>
              <a:t>Email Address: </a:t>
            </a:r>
            <a:r>
              <a:rPr lang="en-US" dirty="0" err="1">
                <a:solidFill>
                  <a:srgbClr val="0F87C9"/>
                </a:solidFill>
                <a:latin typeface="Arial"/>
                <a:cs typeface="Arial"/>
              </a:rPr>
              <a:t>jeff.buchanan@musictravel.com</a:t>
            </a:r>
            <a:endParaRPr lang="en-US" dirty="0">
              <a:solidFill>
                <a:srgbClr val="0F87C9"/>
              </a:solidFill>
              <a:latin typeface="Arial"/>
              <a:cs typeface="Arial"/>
            </a:endParaRPr>
          </a:p>
          <a:p>
            <a:pPr>
              <a:spcAft>
                <a:spcPts val="600"/>
              </a:spcAft>
            </a:pPr>
            <a:r>
              <a:rPr lang="en-US" dirty="0">
                <a:latin typeface="Arial"/>
                <a:cs typeface="Arial"/>
              </a:rPr>
              <a:t>Email Financial Questions to: </a:t>
            </a:r>
            <a:r>
              <a:rPr lang="en-US" dirty="0">
                <a:solidFill>
                  <a:srgbClr val="0F87C9"/>
                </a:solidFill>
                <a:latin typeface="Arial"/>
                <a:cs typeface="Arial"/>
              </a:rPr>
              <a:t>Barbara Sherwood</a:t>
            </a:r>
            <a:endParaRPr lang="en-US" dirty="0">
              <a:latin typeface="Arial"/>
              <a:cs typeface="Arial"/>
            </a:endParaRPr>
          </a:p>
          <a:p>
            <a:pPr>
              <a:spcAft>
                <a:spcPts val="600"/>
              </a:spcAft>
            </a:pPr>
            <a:r>
              <a:rPr lang="en-US" dirty="0">
                <a:latin typeface="Arial"/>
                <a:cs typeface="Arial"/>
              </a:rPr>
              <a:t>Accounting Email Address: </a:t>
            </a:r>
            <a:r>
              <a:rPr lang="en-US" dirty="0" err="1">
                <a:solidFill>
                  <a:srgbClr val="0F87C9"/>
                </a:solidFill>
                <a:latin typeface="Arial"/>
                <a:cs typeface="Arial"/>
              </a:rPr>
              <a:t>Barbara.sherwood@musictravel.com</a:t>
            </a:r>
            <a:endParaRPr lang="en-US" dirty="0">
              <a:solidFill>
                <a:srgbClr val="0F87C9"/>
              </a:solidFill>
              <a:latin typeface="Arial"/>
              <a:cs typeface="Arial"/>
            </a:endParaRPr>
          </a:p>
          <a:p>
            <a:pPr>
              <a:spcAft>
                <a:spcPts val="600"/>
              </a:spcAft>
            </a:pPr>
            <a:endParaRPr lang="en-US" sz="1200" dirty="0">
              <a:latin typeface="Arial"/>
              <a:cs typeface="Arial"/>
            </a:endParaRPr>
          </a:p>
          <a:p>
            <a:pPr>
              <a:spcAft>
                <a:spcPts val="600"/>
              </a:spcAft>
            </a:pPr>
            <a:r>
              <a:rPr lang="en-US" b="1" dirty="0">
                <a:latin typeface="Arial"/>
                <a:cs typeface="Arial"/>
              </a:rPr>
              <a:t>General Information</a:t>
            </a:r>
            <a:r>
              <a:rPr lang="en-US" dirty="0">
                <a:latin typeface="Arial"/>
                <a:cs typeface="Arial"/>
              </a:rPr>
              <a:t>:</a:t>
            </a:r>
          </a:p>
          <a:p>
            <a:pPr>
              <a:spcAft>
                <a:spcPts val="600"/>
              </a:spcAft>
            </a:pPr>
            <a:r>
              <a:rPr lang="en-US" dirty="0">
                <a:latin typeface="Arial"/>
                <a:cs typeface="Arial"/>
              </a:rPr>
              <a:t>Website: </a:t>
            </a:r>
            <a:r>
              <a:rPr lang="en-US" dirty="0" err="1">
                <a:solidFill>
                  <a:srgbClr val="0F87C9"/>
                </a:solidFill>
                <a:latin typeface="Arial"/>
                <a:cs typeface="Arial"/>
              </a:rPr>
              <a:t>www.musictravel.com</a:t>
            </a:r>
            <a:endParaRPr lang="en-US" dirty="0">
              <a:solidFill>
                <a:srgbClr val="0F87C9"/>
              </a:solidFill>
              <a:latin typeface="Arial"/>
              <a:cs typeface="Arial"/>
            </a:endParaRPr>
          </a:p>
          <a:p>
            <a:pPr>
              <a:spcAft>
                <a:spcPts val="600"/>
              </a:spcAft>
            </a:pPr>
            <a:r>
              <a:rPr lang="en-US" dirty="0">
                <a:latin typeface="Arial"/>
                <a:cs typeface="Arial"/>
              </a:rPr>
              <a:t>Address: </a:t>
            </a:r>
            <a:r>
              <a:rPr lang="en-US" dirty="0">
                <a:solidFill>
                  <a:srgbClr val="0F87C9"/>
                </a:solidFill>
                <a:latin typeface="Arial"/>
                <a:cs typeface="Arial"/>
              </a:rPr>
              <a:t>5348 W. Vermont Street, Suite 200 Indianapolis, IN 46224</a:t>
            </a:r>
          </a:p>
          <a:p>
            <a:pPr>
              <a:spcAft>
                <a:spcPts val="600"/>
              </a:spcAft>
            </a:pPr>
            <a:r>
              <a:rPr lang="en-US" dirty="0">
                <a:latin typeface="Arial"/>
                <a:cs typeface="Arial"/>
              </a:rPr>
              <a:t>Phone: </a:t>
            </a:r>
            <a:r>
              <a:rPr lang="en-US" dirty="0">
                <a:solidFill>
                  <a:srgbClr val="0F87C9"/>
                </a:solidFill>
                <a:latin typeface="Arial"/>
                <a:cs typeface="Arial"/>
              </a:rPr>
              <a:t>800.616.1112</a:t>
            </a:r>
          </a:p>
          <a:p>
            <a:pPr>
              <a:spcAft>
                <a:spcPts val="600"/>
              </a:spcAft>
            </a:pPr>
            <a:r>
              <a:rPr lang="en-US" dirty="0">
                <a:latin typeface="Arial"/>
                <a:cs typeface="Arial"/>
              </a:rPr>
              <a:t>Office Hours: </a:t>
            </a:r>
            <a:r>
              <a:rPr lang="en-US" dirty="0">
                <a:solidFill>
                  <a:srgbClr val="0F87C9"/>
                </a:solidFill>
                <a:latin typeface="Arial"/>
                <a:cs typeface="Arial"/>
              </a:rPr>
              <a:t>Monday - Friday 8:00am - 4:30pm Eastern Time</a:t>
            </a:r>
            <a:br>
              <a:rPr lang="en-US" dirty="0">
                <a:solidFill>
                  <a:srgbClr val="0F87C9"/>
                </a:solidFill>
                <a:latin typeface="Arial"/>
                <a:cs typeface="Arial"/>
              </a:rPr>
            </a:br>
            <a:r>
              <a:rPr lang="en-US" dirty="0">
                <a:solidFill>
                  <a:schemeClr val="bg1">
                    <a:lumMod val="95000"/>
                    <a:alpha val="0"/>
                  </a:schemeClr>
                </a:solidFill>
                <a:latin typeface="Arial"/>
                <a:cs typeface="Arial"/>
              </a:rPr>
              <a:t>Office Hours:</a:t>
            </a:r>
            <a:endParaRPr lang="en-US" dirty="0">
              <a:solidFill>
                <a:srgbClr val="0F87C9"/>
              </a:solidFill>
              <a:latin typeface="Arial"/>
              <a:cs typeface="Arial"/>
            </a:endParaRPr>
          </a:p>
        </p:txBody>
      </p:sp>
    </p:spTree>
    <p:extLst>
      <p:ext uri="{BB962C8B-B14F-4D97-AF65-F5344CB8AC3E}">
        <p14:creationId xmlns:p14="http://schemas.microsoft.com/office/powerpoint/2010/main" val="281644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40834" y="359545"/>
            <a:ext cx="8303166" cy="584776"/>
          </a:xfrm>
          <a:prstGeom prst="rect">
            <a:avLst/>
          </a:prstGeom>
          <a:noFill/>
        </p:spPr>
        <p:txBody>
          <a:bodyPr wrap="square" rtlCol="0">
            <a:spAutoFit/>
          </a:bodyPr>
          <a:lstStyle/>
          <a:p>
            <a:r>
              <a:rPr lang="en-US" sz="3200" dirty="0">
                <a:solidFill>
                  <a:srgbClr val="0F87C9"/>
                </a:solidFill>
                <a:latin typeface="Oswald Medium"/>
                <a:cs typeface="Oswald Medium"/>
              </a:rPr>
              <a:t>Pigeon Forge/Gatlinburg Itinerary</a:t>
            </a:r>
          </a:p>
        </p:txBody>
      </p:sp>
      <p:sp>
        <p:nvSpPr>
          <p:cNvPr id="7" name="Text Box 6"/>
          <p:cNvSpPr txBox="1">
            <a:spLocks noChangeArrowheads="1"/>
          </p:cNvSpPr>
          <p:nvPr/>
        </p:nvSpPr>
        <p:spPr bwMode="auto">
          <a:xfrm>
            <a:off x="840833" y="1254625"/>
            <a:ext cx="8303166" cy="2739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a:solidFill>
                  <a:srgbClr val="666666"/>
                </a:solidFill>
              </a:rPr>
              <a:t>Dakota HS Choir</a:t>
            </a:r>
            <a:br>
              <a:rPr lang="en-US" sz="2000" dirty="0">
                <a:solidFill>
                  <a:srgbClr val="666666"/>
                </a:solidFill>
              </a:rPr>
            </a:br>
            <a:br>
              <a:rPr lang="en-US" sz="2000" dirty="0">
                <a:solidFill>
                  <a:srgbClr val="666666"/>
                </a:solidFill>
              </a:rPr>
            </a:br>
            <a:r>
              <a:rPr lang="en-US" sz="2000" dirty="0">
                <a:solidFill>
                  <a:srgbClr val="0F87C9"/>
                </a:solidFill>
                <a:latin typeface="Wingdings"/>
                <a:ea typeface="Wingdings"/>
                <a:cs typeface="Wingdings"/>
                <a:sym typeface="Wingdings"/>
              </a:rPr>
              <a:t></a:t>
            </a:r>
            <a:r>
              <a:rPr lang="en-US" sz="2000" dirty="0">
                <a:solidFill>
                  <a:srgbClr val="666666"/>
                </a:solidFill>
                <a:sym typeface="Wingdings"/>
              </a:rPr>
              <a:t> </a:t>
            </a:r>
            <a:r>
              <a:rPr lang="en-US" sz="2000" dirty="0">
                <a:solidFill>
                  <a:srgbClr val="666666"/>
                </a:solidFill>
              </a:rPr>
              <a:t>Dollywood Performance</a:t>
            </a:r>
            <a:br>
              <a:rPr lang="en-US" sz="2000" dirty="0">
                <a:solidFill>
                  <a:srgbClr val="666666"/>
                </a:solidFill>
              </a:rPr>
            </a:br>
            <a:r>
              <a:rPr lang="en-US" sz="2000" dirty="0">
                <a:solidFill>
                  <a:srgbClr val="0F87C9"/>
                </a:solidFill>
                <a:latin typeface="Wingdings"/>
                <a:ea typeface="Wingdings"/>
                <a:cs typeface="Wingdings"/>
                <a:sym typeface="Wingdings"/>
              </a:rPr>
              <a:t></a:t>
            </a:r>
            <a:r>
              <a:rPr lang="en-US" sz="2000" dirty="0">
                <a:solidFill>
                  <a:srgbClr val="666666"/>
                </a:solidFill>
                <a:sym typeface="Wingdings"/>
              </a:rPr>
              <a:t> </a:t>
            </a:r>
            <a:r>
              <a:rPr lang="en-US" sz="2000" dirty="0">
                <a:solidFill>
                  <a:srgbClr val="666666"/>
                </a:solidFill>
              </a:rPr>
              <a:t>Gatlinburg Variety Show</a:t>
            </a:r>
          </a:p>
          <a:p>
            <a:r>
              <a:rPr lang="en-US" sz="2000" dirty="0">
                <a:solidFill>
                  <a:srgbClr val="0F87C9"/>
                </a:solidFill>
                <a:latin typeface="Wingdings"/>
                <a:ea typeface="Wingdings"/>
                <a:cs typeface="Wingdings"/>
                <a:sym typeface="Wingdings"/>
              </a:rPr>
              <a:t></a:t>
            </a:r>
            <a:r>
              <a:rPr lang="en-US" sz="2000" dirty="0">
                <a:solidFill>
                  <a:srgbClr val="666666"/>
                </a:solidFill>
                <a:sym typeface="Wingdings"/>
              </a:rPr>
              <a:t> </a:t>
            </a:r>
            <a:r>
              <a:rPr lang="en-US" sz="2000" dirty="0">
                <a:solidFill>
                  <a:srgbClr val="666666"/>
                </a:solidFill>
              </a:rPr>
              <a:t>Gatlinburg/Pigeon Forge Sightseeing</a:t>
            </a:r>
            <a:br>
              <a:rPr lang="en-US" sz="2000" dirty="0">
                <a:solidFill>
                  <a:srgbClr val="666666"/>
                </a:solidFill>
              </a:rPr>
            </a:br>
            <a:br>
              <a:rPr lang="en-US" sz="2000" dirty="0">
                <a:solidFill>
                  <a:srgbClr val="666666"/>
                </a:solidFill>
              </a:rPr>
            </a:br>
            <a:r>
              <a:rPr lang="en-US" sz="2000" dirty="0">
                <a:solidFill>
                  <a:srgbClr val="666666"/>
                </a:solidFill>
              </a:rPr>
              <a:t>Thursday - Sunday</a:t>
            </a:r>
          </a:p>
          <a:p>
            <a:r>
              <a:rPr lang="en-US" sz="2000" dirty="0">
                <a:solidFill>
                  <a:srgbClr val="666666"/>
                </a:solidFill>
              </a:rPr>
              <a:t>April 28 – May 1, 2022</a:t>
            </a:r>
          </a:p>
        </p:txBody>
      </p:sp>
      <p:cxnSp>
        <p:nvCxnSpPr>
          <p:cNvPr id="11" name="Straight Connector 10"/>
          <p:cNvCxnSpPr/>
          <p:nvPr/>
        </p:nvCxnSpPr>
        <p:spPr>
          <a:xfrm>
            <a:off x="-194733" y="4137494"/>
            <a:ext cx="812780" cy="0"/>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618047" y="651933"/>
            <a:ext cx="0" cy="3485561"/>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3"/>
          <a:srcRect/>
          <a:stretch/>
        </p:blipFill>
        <p:spPr>
          <a:xfrm>
            <a:off x="5559973" y="2486021"/>
            <a:ext cx="3147349" cy="2173169"/>
          </a:xfrm>
          <a:prstGeom prst="rect">
            <a:avLst/>
          </a:prstGeom>
          <a:ln w="38100" cmpd="sng">
            <a:solidFill>
              <a:srgbClr val="0F87C9"/>
            </a:solidFill>
          </a:ln>
          <a:effectLst>
            <a:outerShdw blurRad="50800" dist="38100" dir="2700000" algn="tl" rotWithShape="0">
              <a:srgbClr val="000000">
                <a:alpha val="43000"/>
              </a:srgbClr>
            </a:outerShdw>
          </a:effectLst>
          <a:scene3d>
            <a:camera prst="orthographicFront">
              <a:rot lat="0" lon="0" rev="0"/>
            </a:camera>
            <a:lightRig rig="threePt" dir="t"/>
          </a:scene3d>
        </p:spPr>
      </p:pic>
      <p:cxnSp>
        <p:nvCxnSpPr>
          <p:cNvPr id="18" name="Straight Connector 17"/>
          <p:cNvCxnSpPr>
            <a:cxnSpLocks/>
          </p:cNvCxnSpPr>
          <p:nvPr/>
        </p:nvCxnSpPr>
        <p:spPr>
          <a:xfrm>
            <a:off x="618047" y="645182"/>
            <a:ext cx="222786" cy="6751"/>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6976533" y="4694768"/>
            <a:ext cx="0" cy="656165"/>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73163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42" presetClass="entr" presetSubtype="0" fill="hold" nodeType="afterEffect">
                                  <p:stCondLst>
                                    <p:cond delay="20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000"/>
                                        <p:tgtEl>
                                          <p:spTgt spid="16"/>
                                        </p:tgtEl>
                                      </p:cBhvr>
                                    </p:animEffect>
                                    <p:anim calcmode="lin" valueType="num">
                                      <p:cBhvr>
                                        <p:cTn id="12" dur="2000" fill="hold"/>
                                        <p:tgtEl>
                                          <p:spTgt spid="16"/>
                                        </p:tgtEl>
                                        <p:attrNameLst>
                                          <p:attrName>ppt_x</p:attrName>
                                        </p:attrNameLst>
                                      </p:cBhvr>
                                      <p:tavLst>
                                        <p:tav tm="0">
                                          <p:val>
                                            <p:strVal val="#ppt_x"/>
                                          </p:val>
                                        </p:tav>
                                        <p:tav tm="100000">
                                          <p:val>
                                            <p:strVal val="#ppt_x"/>
                                          </p:val>
                                        </p:tav>
                                      </p:tavLst>
                                    </p:anim>
                                    <p:anim calcmode="lin" valueType="num">
                                      <p:cBhvr>
                                        <p:cTn id="13" dur="20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6000"/>
                            </p:stCondLst>
                            <p:childTnLst>
                              <p:par>
                                <p:cTn id="15" presetID="22" presetClass="entr" presetSubtype="1"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7002853" y="-765680"/>
            <a:ext cx="0" cy="5401732"/>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sp>
        <p:nvSpPr>
          <p:cNvPr id="6" name="Rectangle 4"/>
          <p:cNvSpPr>
            <a:spLocks noChangeArrowheads="1"/>
          </p:cNvSpPr>
          <p:nvPr/>
        </p:nvSpPr>
        <p:spPr bwMode="auto">
          <a:xfrm>
            <a:off x="381000" y="368299"/>
            <a:ext cx="6036733" cy="432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600" dirty="0">
              <a:solidFill>
                <a:srgbClr val="666666"/>
              </a:solidFill>
              <a:latin typeface="Arial"/>
              <a:cs typeface="Arial"/>
            </a:endParaRPr>
          </a:p>
        </p:txBody>
      </p:sp>
      <p:sp>
        <p:nvSpPr>
          <p:cNvPr id="10" name="Rectangle 4"/>
          <p:cNvSpPr>
            <a:spLocks noChangeArrowheads="1"/>
          </p:cNvSpPr>
          <p:nvPr/>
        </p:nvSpPr>
        <p:spPr bwMode="auto">
          <a:xfrm>
            <a:off x="381000" y="389465"/>
            <a:ext cx="6595533" cy="601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800" dirty="0">
                <a:solidFill>
                  <a:srgbClr val="0F87C9"/>
                </a:solidFill>
                <a:latin typeface="Oswald Medium"/>
                <a:cs typeface="Oswald Medium"/>
              </a:rPr>
              <a:t>Trip Package Inclusions</a:t>
            </a:r>
            <a:endParaRPr lang="en-US" sz="2800" dirty="0">
              <a:solidFill>
                <a:srgbClr val="666666"/>
              </a:solidFill>
            </a:endParaRPr>
          </a:p>
        </p:txBody>
      </p:sp>
      <p:sp>
        <p:nvSpPr>
          <p:cNvPr id="9" name="Rectangle 4"/>
          <p:cNvSpPr>
            <a:spLocks noChangeArrowheads="1"/>
          </p:cNvSpPr>
          <p:nvPr/>
        </p:nvSpPr>
        <p:spPr bwMode="auto">
          <a:xfrm>
            <a:off x="381000" y="1109133"/>
            <a:ext cx="6036729" cy="3835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1200"/>
              </a:spcBef>
            </a:pPr>
            <a:r>
              <a:rPr lang="en-US" i="1" dirty="0">
                <a:solidFill>
                  <a:srgbClr val="0070C0"/>
                </a:solidFill>
                <a:latin typeface="Arial"/>
                <a:cs typeface="Arial"/>
              </a:rPr>
              <a:t>Pricing is 100% Inclusive</a:t>
            </a:r>
            <a:br>
              <a:rPr lang="en-US" i="1" dirty="0">
                <a:solidFill>
                  <a:srgbClr val="0070C0"/>
                </a:solidFill>
                <a:latin typeface="Arial"/>
                <a:cs typeface="Arial"/>
              </a:rPr>
            </a:br>
            <a:endParaRPr lang="en-US" i="1" dirty="0">
              <a:solidFill>
                <a:srgbClr val="0070C0"/>
              </a:solidFill>
              <a:latin typeface="Arial"/>
              <a:cs typeface="Arial"/>
            </a:endParaRPr>
          </a:p>
          <a:p>
            <a:pPr marL="285750" indent="-285750">
              <a:spcBef>
                <a:spcPts val="1200"/>
              </a:spcBef>
              <a:buFont typeface="Arial" panose="020B0604020202020204" pitchFamily="34" charset="0"/>
              <a:buChar char="•"/>
            </a:pPr>
            <a:r>
              <a:rPr lang="en-US" sz="1600" dirty="0">
                <a:solidFill>
                  <a:srgbClr val="0070C0"/>
                </a:solidFill>
                <a:latin typeface="Arial"/>
                <a:cs typeface="Arial"/>
              </a:rPr>
              <a:t>Charter Bus, Hotel, All Meals</a:t>
            </a:r>
          </a:p>
          <a:p>
            <a:pPr marL="285750" indent="-285750">
              <a:spcBef>
                <a:spcPts val="1200"/>
              </a:spcBef>
              <a:buFont typeface="Arial" panose="020B0604020202020204" pitchFamily="34" charset="0"/>
              <a:buChar char="•"/>
            </a:pPr>
            <a:r>
              <a:rPr lang="en-US" sz="1600" dirty="0">
                <a:solidFill>
                  <a:srgbClr val="0070C0"/>
                </a:solidFill>
                <a:latin typeface="Arial"/>
                <a:cs typeface="Arial"/>
              </a:rPr>
              <a:t>Entry to all activities listed in itinerary</a:t>
            </a:r>
          </a:p>
          <a:p>
            <a:pPr marL="285750" indent="-285750">
              <a:spcBef>
                <a:spcPts val="1200"/>
              </a:spcBef>
              <a:buFont typeface="Arial" panose="020B0604020202020204" pitchFamily="34" charset="0"/>
              <a:buChar char="•"/>
            </a:pPr>
            <a:r>
              <a:rPr lang="en-US" sz="1600" dirty="0">
                <a:solidFill>
                  <a:srgbClr val="0070C0"/>
                </a:solidFill>
                <a:latin typeface="Arial"/>
                <a:cs typeface="Arial"/>
              </a:rPr>
              <a:t>Performance Arrangements at Dollywood</a:t>
            </a:r>
          </a:p>
          <a:p>
            <a:pPr marL="285750" indent="-285750">
              <a:spcBef>
                <a:spcPts val="1200"/>
              </a:spcBef>
              <a:buFont typeface="Arial" panose="020B0604020202020204" pitchFamily="34" charset="0"/>
              <a:buChar char="•"/>
            </a:pPr>
            <a:r>
              <a:rPr lang="en-US" sz="1600" dirty="0">
                <a:solidFill>
                  <a:srgbClr val="0070C0"/>
                </a:solidFill>
                <a:latin typeface="Arial"/>
                <a:cs typeface="Arial"/>
              </a:rPr>
              <a:t>MTC Tour Director </a:t>
            </a:r>
          </a:p>
          <a:p>
            <a:pPr marL="285750" indent="-285750">
              <a:spcBef>
                <a:spcPts val="1200"/>
              </a:spcBef>
              <a:buFont typeface="Arial" panose="020B0604020202020204" pitchFamily="34" charset="0"/>
              <a:buChar char="•"/>
            </a:pPr>
            <a:r>
              <a:rPr lang="en-US" sz="1600" dirty="0">
                <a:solidFill>
                  <a:srgbClr val="0070C0"/>
                </a:solidFill>
                <a:latin typeface="Arial"/>
                <a:cs typeface="Arial"/>
              </a:rPr>
              <a:t>MTC Smartphone Travel App</a:t>
            </a:r>
          </a:p>
          <a:p>
            <a:pPr marL="285750" indent="-285750">
              <a:spcBef>
                <a:spcPts val="1200"/>
              </a:spcBef>
              <a:buFont typeface="Arial" panose="020B0604020202020204" pitchFamily="34" charset="0"/>
              <a:buChar char="•"/>
            </a:pPr>
            <a:r>
              <a:rPr lang="en-US" sz="1600" dirty="0">
                <a:solidFill>
                  <a:srgbClr val="0070C0"/>
                </a:solidFill>
                <a:latin typeface="Arial"/>
                <a:cs typeface="Arial"/>
              </a:rPr>
              <a:t>MTC website: Online Trip Registration / Online Trip Payments</a:t>
            </a:r>
          </a:p>
          <a:p>
            <a:pPr>
              <a:spcBef>
                <a:spcPts val="1200"/>
              </a:spcBef>
            </a:pPr>
            <a:endParaRPr lang="en-US" dirty="0">
              <a:latin typeface="Arial"/>
              <a:cs typeface="Arial"/>
            </a:endParaRPr>
          </a:p>
        </p:txBody>
      </p:sp>
    </p:spTree>
    <p:extLst>
      <p:ext uri="{BB962C8B-B14F-4D97-AF65-F5344CB8AC3E}">
        <p14:creationId xmlns:p14="http://schemas.microsoft.com/office/powerpoint/2010/main" val="1588391842"/>
      </p:ext>
    </p:extLst>
  </p:cSld>
  <p:clrMapOvr>
    <a:masterClrMapping/>
  </p:clrMapOvr>
  <mc:AlternateContent xmlns:mc="http://schemas.openxmlformats.org/markup-compatibility/2006" xmlns:p14="http://schemas.microsoft.com/office/powerpoint/2010/main">
    <mc:Choice Requires="p14">
      <p:transition spd="slow" p14:dur="1800">
        <p:push dir="u"/>
      </p:transition>
    </mc:Choice>
    <mc:Fallback xmlns="">
      <p:transition xmlns:p14="http://schemas.microsoft.com/office/powerpoint/2010/mai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3" name="Straight Connector 2"/>
          <p:cNvCxnSpPr/>
          <p:nvPr/>
        </p:nvCxnSpPr>
        <p:spPr>
          <a:xfrm flipV="1">
            <a:off x="7002853" y="-765680"/>
            <a:ext cx="0" cy="5401732"/>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rcRect/>
          <a:stretch/>
        </p:blipFill>
        <p:spPr>
          <a:xfrm>
            <a:off x="5508359" y="1056139"/>
            <a:ext cx="1993150" cy="925061"/>
          </a:xfrm>
          <a:prstGeom prst="rect">
            <a:avLst/>
          </a:prstGeom>
          <a:ln w="38100" cmpd="sng">
            <a:solidFill>
              <a:srgbClr val="0F87C9"/>
            </a:solidFill>
          </a:ln>
          <a:effectLst>
            <a:outerShdw blurRad="50800" dist="38100" dir="2700000" algn="tl" rotWithShape="0">
              <a:srgbClr val="000000">
                <a:alpha val="43000"/>
              </a:srgbClr>
            </a:outerShdw>
          </a:effectLst>
          <a:scene3d>
            <a:camera prst="orthographicFront">
              <a:rot lat="0" lon="0" rev="0"/>
            </a:camera>
            <a:lightRig rig="threePt" dir="t"/>
          </a:scene3d>
        </p:spPr>
      </p:pic>
      <p:sp>
        <p:nvSpPr>
          <p:cNvPr id="6" name="Rectangle 4"/>
          <p:cNvSpPr>
            <a:spLocks noChangeArrowheads="1"/>
          </p:cNvSpPr>
          <p:nvPr/>
        </p:nvSpPr>
        <p:spPr bwMode="auto">
          <a:xfrm>
            <a:off x="381000" y="368299"/>
            <a:ext cx="6036733" cy="4326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600" dirty="0">
              <a:solidFill>
                <a:srgbClr val="666666"/>
              </a:solidFill>
              <a:latin typeface="Arial"/>
              <a:cs typeface="Arial"/>
            </a:endParaRPr>
          </a:p>
        </p:txBody>
      </p:sp>
      <p:sp>
        <p:nvSpPr>
          <p:cNvPr id="10" name="Rectangle 4"/>
          <p:cNvSpPr>
            <a:spLocks noChangeArrowheads="1"/>
          </p:cNvSpPr>
          <p:nvPr/>
        </p:nvSpPr>
        <p:spPr bwMode="auto">
          <a:xfrm>
            <a:off x="381000" y="389465"/>
            <a:ext cx="6595533" cy="601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rgbClr val="0F87C9"/>
                </a:solidFill>
                <a:latin typeface="Oswald Medium"/>
                <a:cs typeface="Oswald Medium"/>
              </a:rPr>
              <a:t>Itinerary: Thursday, April 28</a:t>
            </a:r>
            <a:endParaRPr lang="en-US" sz="2800" dirty="0">
              <a:solidFill>
                <a:srgbClr val="666666"/>
              </a:solidFill>
            </a:endParaRPr>
          </a:p>
        </p:txBody>
      </p:sp>
      <p:sp>
        <p:nvSpPr>
          <p:cNvPr id="9" name="Rectangle 4"/>
          <p:cNvSpPr>
            <a:spLocks noChangeArrowheads="1"/>
          </p:cNvSpPr>
          <p:nvPr/>
        </p:nvSpPr>
        <p:spPr bwMode="auto">
          <a:xfrm>
            <a:off x="381000" y="1109133"/>
            <a:ext cx="6036729" cy="3835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1200"/>
              </a:spcBef>
            </a:pPr>
            <a:r>
              <a:rPr lang="en-US" b="1" dirty="0">
                <a:latin typeface="Arial"/>
                <a:cs typeface="Arial"/>
              </a:rPr>
              <a:t>6:30am Load Charter Bus </a:t>
            </a:r>
            <a:r>
              <a:rPr lang="en-US" sz="1400" dirty="0">
                <a:latin typeface="Arial"/>
                <a:cs typeface="Arial"/>
              </a:rPr>
              <a:t>(Royal Excursion)</a:t>
            </a:r>
          </a:p>
          <a:p>
            <a:pPr>
              <a:spcBef>
                <a:spcPts val="1200"/>
              </a:spcBef>
            </a:pPr>
            <a:r>
              <a:rPr lang="en-US" b="1" dirty="0">
                <a:latin typeface="Arial"/>
                <a:cs typeface="Arial"/>
              </a:rPr>
              <a:t>7:00am Depart for Pigeon Forge, TN</a:t>
            </a:r>
          </a:p>
          <a:p>
            <a:pPr>
              <a:spcBef>
                <a:spcPts val="1200"/>
              </a:spcBef>
            </a:pPr>
            <a:r>
              <a:rPr lang="en-US" b="1" dirty="0">
                <a:latin typeface="Arial"/>
                <a:cs typeface="Arial"/>
              </a:rPr>
              <a:t>12:00pm Lunch </a:t>
            </a:r>
            <a:r>
              <a:rPr lang="en-US" b="1" dirty="0" err="1">
                <a:latin typeface="Arial"/>
                <a:cs typeface="Arial"/>
              </a:rPr>
              <a:t>Enroute</a:t>
            </a:r>
            <a:r>
              <a:rPr lang="en-US" b="1" dirty="0">
                <a:latin typeface="Arial"/>
                <a:cs typeface="Arial"/>
              </a:rPr>
              <a:t> </a:t>
            </a:r>
            <a:r>
              <a:rPr lang="en-US" sz="1400" dirty="0">
                <a:latin typeface="Arial"/>
                <a:cs typeface="Arial"/>
              </a:rPr>
              <a:t>(meal money provided</a:t>
            </a:r>
            <a:r>
              <a:rPr lang="en-US" b="1" dirty="0">
                <a:latin typeface="Arial"/>
                <a:cs typeface="Arial"/>
              </a:rPr>
              <a:t>)</a:t>
            </a:r>
          </a:p>
          <a:p>
            <a:pPr>
              <a:spcBef>
                <a:spcPts val="1200"/>
              </a:spcBef>
            </a:pPr>
            <a:r>
              <a:rPr lang="en-US" b="1" dirty="0">
                <a:latin typeface="Arial"/>
                <a:cs typeface="Arial"/>
              </a:rPr>
              <a:t>6:30pm Arrive Pigeon Forge</a:t>
            </a:r>
          </a:p>
          <a:p>
            <a:pPr>
              <a:spcBef>
                <a:spcPts val="1200"/>
              </a:spcBef>
            </a:pPr>
            <a:r>
              <a:rPr lang="en-US" b="1" dirty="0">
                <a:latin typeface="Arial"/>
                <a:cs typeface="Arial"/>
              </a:rPr>
              <a:t>7:00pm Dinner at Mama’s Farmhouse </a:t>
            </a:r>
          </a:p>
          <a:p>
            <a:pPr>
              <a:spcBef>
                <a:spcPts val="1200"/>
              </a:spcBef>
            </a:pPr>
            <a:r>
              <a:rPr lang="en-US" b="1" dirty="0">
                <a:latin typeface="Arial"/>
                <a:cs typeface="Arial"/>
              </a:rPr>
              <a:t>8:30pm Island Fountain Photo Op</a:t>
            </a:r>
          </a:p>
          <a:p>
            <a:pPr>
              <a:spcBef>
                <a:spcPts val="1200"/>
              </a:spcBef>
            </a:pPr>
            <a:r>
              <a:rPr lang="en-US" b="1" dirty="0">
                <a:latin typeface="Arial"/>
                <a:cs typeface="Arial"/>
              </a:rPr>
              <a:t>9:30pm Hotel Check-in</a:t>
            </a:r>
            <a:br>
              <a:rPr lang="en-US" b="1" dirty="0">
                <a:latin typeface="Arial"/>
                <a:cs typeface="Arial"/>
              </a:rPr>
            </a:br>
            <a:r>
              <a:rPr lang="en-US" b="1" dirty="0">
                <a:latin typeface="Arial"/>
                <a:cs typeface="Arial"/>
              </a:rPr>
              <a:t> 		</a:t>
            </a:r>
            <a:r>
              <a:rPr lang="en-US" sz="1400" dirty="0">
                <a:latin typeface="Arial"/>
                <a:cs typeface="Arial"/>
              </a:rPr>
              <a:t>The Inn on the River, Pigeon Forge</a:t>
            </a:r>
          </a:p>
          <a:p>
            <a:pPr>
              <a:spcBef>
                <a:spcPts val="1200"/>
              </a:spcBef>
            </a:pPr>
            <a:endParaRPr lang="en-US" dirty="0">
              <a:latin typeface="Arial"/>
              <a:cs typeface="Arial"/>
            </a:endParaRPr>
          </a:p>
        </p:txBody>
      </p:sp>
      <p:pic>
        <p:nvPicPr>
          <p:cNvPr id="7" name="Picture 6">
            <a:extLst>
              <a:ext uri="{FF2B5EF4-FFF2-40B4-BE49-F238E27FC236}">
                <a16:creationId xmlns:a16="http://schemas.microsoft.com/office/drawing/2014/main" id="{3C517E64-9B3B-7147-99A1-F516ABE13112}"/>
              </a:ext>
            </a:extLst>
          </p:cNvPr>
          <p:cNvPicPr>
            <a:picLocks noChangeAspect="1"/>
          </p:cNvPicPr>
          <p:nvPr/>
        </p:nvPicPr>
        <p:blipFill>
          <a:blip r:embed="rId4"/>
          <a:srcRect/>
          <a:stretch/>
        </p:blipFill>
        <p:spPr>
          <a:xfrm>
            <a:off x="5957091" y="2226701"/>
            <a:ext cx="2010890" cy="1126099"/>
          </a:xfrm>
          <a:prstGeom prst="rect">
            <a:avLst/>
          </a:prstGeom>
          <a:ln w="38100" cmpd="sng">
            <a:solidFill>
              <a:srgbClr val="0F87C9"/>
            </a:solidFill>
          </a:ln>
          <a:effectLst>
            <a:outerShdw blurRad="50800" dist="38100" dir="2700000" algn="tl" rotWithShape="0">
              <a:srgbClr val="000000">
                <a:alpha val="43000"/>
              </a:srgbClr>
            </a:outerShdw>
          </a:effectLst>
          <a:scene3d>
            <a:camera prst="orthographicFront">
              <a:rot lat="0" lon="0" rev="0"/>
            </a:camera>
            <a:lightRig rig="threePt" dir="t"/>
          </a:scene3d>
        </p:spPr>
      </p:pic>
      <p:pic>
        <p:nvPicPr>
          <p:cNvPr id="11" name="Picture 10">
            <a:extLst>
              <a:ext uri="{FF2B5EF4-FFF2-40B4-BE49-F238E27FC236}">
                <a16:creationId xmlns:a16="http://schemas.microsoft.com/office/drawing/2014/main" id="{24485CBF-A1B0-D945-AADB-A8A7396FC2FF}"/>
              </a:ext>
            </a:extLst>
          </p:cNvPr>
          <p:cNvPicPr>
            <a:picLocks noChangeAspect="1"/>
          </p:cNvPicPr>
          <p:nvPr/>
        </p:nvPicPr>
        <p:blipFill>
          <a:blip r:embed="rId5"/>
          <a:srcRect/>
          <a:stretch/>
        </p:blipFill>
        <p:spPr>
          <a:xfrm>
            <a:off x="6496064" y="3696192"/>
            <a:ext cx="2010890" cy="999121"/>
          </a:xfrm>
          <a:prstGeom prst="rect">
            <a:avLst/>
          </a:prstGeom>
          <a:ln w="38100" cmpd="sng">
            <a:solidFill>
              <a:srgbClr val="0F87C9"/>
            </a:solidFill>
          </a:ln>
          <a:effectLst>
            <a:outerShdw blurRad="50800" dist="38100" dir="2700000" algn="tl" rotWithShape="0">
              <a:srgbClr val="000000">
                <a:alpha val="43000"/>
              </a:srgbClr>
            </a:outerShdw>
          </a:effectLst>
          <a:scene3d>
            <a:camera prst="orthographicFront">
              <a:rot lat="0" lon="0" rev="0"/>
            </a:camera>
            <a:lightRig rig="threePt" dir="t"/>
          </a:scene3d>
        </p:spPr>
      </p:pic>
    </p:spTree>
    <p:extLst>
      <p:ext uri="{BB962C8B-B14F-4D97-AF65-F5344CB8AC3E}">
        <p14:creationId xmlns:p14="http://schemas.microsoft.com/office/powerpoint/2010/main" val="2568251735"/>
      </p:ext>
    </p:extLst>
  </p:cSld>
  <p:clrMapOvr>
    <a:masterClrMapping/>
  </p:clrMapOvr>
  <mc:AlternateContent xmlns:mc="http://schemas.openxmlformats.org/markup-compatibility/2006" xmlns:p14="http://schemas.microsoft.com/office/powerpoint/2010/main">
    <mc:Choice Requires="p14">
      <p:transition spd="slow" p14:dur="1800">
        <p:push dir="u"/>
      </p:transition>
    </mc:Choice>
    <mc:Fallback xmlns="">
      <p:transition xmlns:p14="http://schemas.microsoft.com/office/powerpoint/2010/mai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3" name="Straight Connector 2"/>
          <p:cNvCxnSpPr/>
          <p:nvPr/>
        </p:nvCxnSpPr>
        <p:spPr>
          <a:xfrm flipV="1">
            <a:off x="6976533" y="-169332"/>
            <a:ext cx="0" cy="5401732"/>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sp>
        <p:nvSpPr>
          <p:cNvPr id="6" name="Rectangle 4"/>
          <p:cNvSpPr>
            <a:spLocks noChangeArrowheads="1"/>
          </p:cNvSpPr>
          <p:nvPr/>
        </p:nvSpPr>
        <p:spPr bwMode="auto">
          <a:xfrm>
            <a:off x="381000" y="368299"/>
            <a:ext cx="6036733" cy="4326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600" dirty="0">
              <a:solidFill>
                <a:srgbClr val="666666"/>
              </a:solidFill>
              <a:latin typeface="Arial"/>
              <a:cs typeface="Arial"/>
            </a:endParaRPr>
          </a:p>
        </p:txBody>
      </p:sp>
      <p:sp>
        <p:nvSpPr>
          <p:cNvPr id="8" name="Rectangle 4"/>
          <p:cNvSpPr>
            <a:spLocks noChangeArrowheads="1"/>
          </p:cNvSpPr>
          <p:nvPr/>
        </p:nvSpPr>
        <p:spPr bwMode="auto">
          <a:xfrm>
            <a:off x="381000" y="389465"/>
            <a:ext cx="6595533" cy="601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rgbClr val="0F87C9"/>
                </a:solidFill>
                <a:latin typeface="Oswald Medium"/>
                <a:cs typeface="Oswald Medium"/>
              </a:rPr>
              <a:t>Itinerary: Friday, April 22</a:t>
            </a:r>
            <a:endParaRPr lang="en-US" sz="2800" dirty="0">
              <a:solidFill>
                <a:srgbClr val="666666"/>
              </a:solidFill>
            </a:endParaRPr>
          </a:p>
        </p:txBody>
      </p:sp>
      <p:sp>
        <p:nvSpPr>
          <p:cNvPr id="10" name="Rectangle 4"/>
          <p:cNvSpPr>
            <a:spLocks noChangeArrowheads="1"/>
          </p:cNvSpPr>
          <p:nvPr/>
        </p:nvSpPr>
        <p:spPr bwMode="auto">
          <a:xfrm>
            <a:off x="380999" y="1011766"/>
            <a:ext cx="6274237" cy="3704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1200"/>
              </a:spcBef>
            </a:pPr>
            <a:r>
              <a:rPr lang="en-US" b="1" dirty="0">
                <a:latin typeface="Arial"/>
                <a:cs typeface="Arial"/>
              </a:rPr>
              <a:t>7:00am Breakfast at Hotel</a:t>
            </a:r>
          </a:p>
          <a:p>
            <a:pPr>
              <a:spcBef>
                <a:spcPts val="1200"/>
              </a:spcBef>
            </a:pPr>
            <a:r>
              <a:rPr lang="en-US" b="1" dirty="0">
                <a:latin typeface="Arial"/>
                <a:cs typeface="Arial"/>
              </a:rPr>
              <a:t>8:00am Smoky Mountain </a:t>
            </a:r>
            <a:r>
              <a:rPr lang="en-US" b="1" dirty="0" err="1">
                <a:latin typeface="Arial"/>
                <a:cs typeface="Arial"/>
              </a:rPr>
              <a:t>Nat’l</a:t>
            </a:r>
            <a:r>
              <a:rPr lang="en-US" b="1" dirty="0">
                <a:latin typeface="Arial"/>
                <a:cs typeface="Arial"/>
              </a:rPr>
              <a:t> Park Guided Tour</a:t>
            </a:r>
          </a:p>
          <a:p>
            <a:pPr>
              <a:spcBef>
                <a:spcPts val="1200"/>
              </a:spcBef>
            </a:pPr>
            <a:r>
              <a:rPr lang="en-US" b="1" dirty="0">
                <a:latin typeface="Arial"/>
                <a:cs typeface="Arial"/>
              </a:rPr>
              <a:t>12:00pm Lunch Flapjack’s Pancake Cabin / Gatlinburg</a:t>
            </a:r>
          </a:p>
          <a:p>
            <a:pPr>
              <a:spcBef>
                <a:spcPts val="1200"/>
              </a:spcBef>
            </a:pPr>
            <a:r>
              <a:rPr lang="en-US" b="1" dirty="0">
                <a:latin typeface="Arial"/>
                <a:cs typeface="Arial"/>
              </a:rPr>
              <a:t>2:00pm Aquarium of the Smokies</a:t>
            </a:r>
          </a:p>
          <a:p>
            <a:pPr>
              <a:spcBef>
                <a:spcPts val="1200"/>
              </a:spcBef>
            </a:pPr>
            <a:r>
              <a:rPr lang="en-US" b="1" dirty="0">
                <a:latin typeface="Arial"/>
                <a:cs typeface="Arial"/>
              </a:rPr>
              <a:t>5:00pm Return to Pigeon Forge</a:t>
            </a:r>
          </a:p>
          <a:p>
            <a:pPr>
              <a:spcBef>
                <a:spcPts val="1200"/>
              </a:spcBef>
            </a:pPr>
            <a:r>
              <a:rPr lang="en-US" b="1" dirty="0">
                <a:latin typeface="Arial"/>
                <a:cs typeface="Arial"/>
              </a:rPr>
              <a:t>6:00pm Dolly’s Stampede Dinner Show</a:t>
            </a:r>
          </a:p>
          <a:p>
            <a:pPr>
              <a:spcBef>
                <a:spcPts val="1200"/>
              </a:spcBef>
            </a:pPr>
            <a:r>
              <a:rPr lang="en-US" b="1" dirty="0">
                <a:latin typeface="Arial"/>
                <a:cs typeface="Arial"/>
              </a:rPr>
              <a:t>9:00pm Return to Hotel</a:t>
            </a:r>
          </a:p>
          <a:p>
            <a:pPr>
              <a:spcBef>
                <a:spcPts val="1200"/>
              </a:spcBef>
            </a:pPr>
            <a:endParaRPr lang="en-US" dirty="0">
              <a:latin typeface="Arial"/>
              <a:cs typeface="Arial"/>
            </a:endParaRPr>
          </a:p>
          <a:p>
            <a:pPr>
              <a:spcBef>
                <a:spcPts val="1200"/>
              </a:spcBef>
            </a:pPr>
            <a:endParaRPr lang="en-US" sz="1400" dirty="0">
              <a:latin typeface="Arial"/>
              <a:cs typeface="Arial"/>
            </a:endParaRPr>
          </a:p>
          <a:p>
            <a:pPr>
              <a:spcBef>
                <a:spcPts val="1200"/>
              </a:spcBef>
            </a:pPr>
            <a:endParaRPr lang="en-US" b="1" dirty="0">
              <a:solidFill>
                <a:srgbClr val="666666"/>
              </a:solidFill>
              <a:latin typeface="Arial"/>
              <a:cs typeface="Arial"/>
            </a:endParaRPr>
          </a:p>
        </p:txBody>
      </p:sp>
      <p:pic>
        <p:nvPicPr>
          <p:cNvPr id="7" name="Picture 6">
            <a:extLst>
              <a:ext uri="{FF2B5EF4-FFF2-40B4-BE49-F238E27FC236}">
                <a16:creationId xmlns:a16="http://schemas.microsoft.com/office/drawing/2014/main" id="{DC858AEA-EDB5-4D4D-A0A6-656C0E1D0C48}"/>
              </a:ext>
            </a:extLst>
          </p:cNvPr>
          <p:cNvPicPr>
            <a:picLocks noChangeAspect="1"/>
          </p:cNvPicPr>
          <p:nvPr/>
        </p:nvPicPr>
        <p:blipFill>
          <a:blip r:embed="rId3"/>
          <a:srcRect/>
          <a:stretch/>
        </p:blipFill>
        <p:spPr>
          <a:xfrm>
            <a:off x="6993467" y="1102396"/>
            <a:ext cx="1565131" cy="1126421"/>
          </a:xfrm>
          <a:prstGeom prst="rect">
            <a:avLst/>
          </a:prstGeom>
          <a:ln w="38100" cmpd="sng">
            <a:solidFill>
              <a:srgbClr val="0F87C9"/>
            </a:solidFill>
          </a:ln>
          <a:effectLst>
            <a:outerShdw blurRad="50800" dist="38100" dir="2700000" algn="tl" rotWithShape="0">
              <a:srgbClr val="000000">
                <a:alpha val="43000"/>
              </a:srgbClr>
            </a:outerShdw>
          </a:effectLst>
          <a:scene3d>
            <a:camera prst="orthographicFront">
              <a:rot lat="0" lon="0" rev="0"/>
            </a:camera>
            <a:lightRig rig="threePt" dir="t"/>
          </a:scene3d>
        </p:spPr>
      </p:pic>
      <p:pic>
        <p:nvPicPr>
          <p:cNvPr id="11" name="Picture 10">
            <a:extLst>
              <a:ext uri="{FF2B5EF4-FFF2-40B4-BE49-F238E27FC236}">
                <a16:creationId xmlns:a16="http://schemas.microsoft.com/office/drawing/2014/main" id="{7AAEB51F-16E2-C545-BF47-1342B516E31E}"/>
              </a:ext>
            </a:extLst>
          </p:cNvPr>
          <p:cNvPicPr>
            <a:picLocks noChangeAspect="1"/>
          </p:cNvPicPr>
          <p:nvPr/>
        </p:nvPicPr>
        <p:blipFill>
          <a:blip r:embed="rId4"/>
          <a:srcRect/>
          <a:stretch/>
        </p:blipFill>
        <p:spPr>
          <a:xfrm>
            <a:off x="4385217" y="3702400"/>
            <a:ext cx="1871867" cy="1243357"/>
          </a:xfrm>
          <a:prstGeom prst="rect">
            <a:avLst/>
          </a:prstGeom>
          <a:ln w="38100" cmpd="sng">
            <a:solidFill>
              <a:srgbClr val="0F87C9"/>
            </a:solidFill>
          </a:ln>
          <a:effectLst>
            <a:outerShdw blurRad="50800" dist="38100" dir="2700000" algn="tl" rotWithShape="0">
              <a:srgbClr val="000000">
                <a:alpha val="43000"/>
              </a:srgbClr>
            </a:outerShdw>
          </a:effectLst>
          <a:scene3d>
            <a:camera prst="orthographicFront">
              <a:rot lat="0" lon="0" rev="0"/>
            </a:camera>
            <a:lightRig rig="threePt" dir="t"/>
          </a:scene3d>
        </p:spPr>
      </p:pic>
      <p:pic>
        <p:nvPicPr>
          <p:cNvPr id="12" name="Picture 11">
            <a:extLst>
              <a:ext uri="{FF2B5EF4-FFF2-40B4-BE49-F238E27FC236}">
                <a16:creationId xmlns:a16="http://schemas.microsoft.com/office/drawing/2014/main" id="{25D5EB0F-875C-3B4D-890A-6B44AE655F93}"/>
              </a:ext>
            </a:extLst>
          </p:cNvPr>
          <p:cNvPicPr>
            <a:picLocks noChangeAspect="1"/>
          </p:cNvPicPr>
          <p:nvPr/>
        </p:nvPicPr>
        <p:blipFill>
          <a:blip r:embed="rId5"/>
          <a:srcRect/>
          <a:stretch/>
        </p:blipFill>
        <p:spPr>
          <a:xfrm>
            <a:off x="6417733" y="2448665"/>
            <a:ext cx="1920294" cy="1592439"/>
          </a:xfrm>
          <a:prstGeom prst="rect">
            <a:avLst/>
          </a:prstGeom>
          <a:ln w="38100" cmpd="sng">
            <a:solidFill>
              <a:srgbClr val="0F87C9"/>
            </a:solidFill>
          </a:ln>
          <a:effectLst>
            <a:outerShdw blurRad="50800" dist="38100" dir="2700000" algn="tl" rotWithShape="0">
              <a:srgbClr val="000000">
                <a:alpha val="43000"/>
              </a:srgbClr>
            </a:outerShdw>
          </a:effectLst>
          <a:scene3d>
            <a:camera prst="orthographicFront">
              <a:rot lat="0" lon="0" rev="0"/>
            </a:camera>
            <a:lightRig rig="threePt" dir="t"/>
          </a:scene3d>
        </p:spPr>
      </p:pic>
    </p:spTree>
    <p:extLst>
      <p:ext uri="{BB962C8B-B14F-4D97-AF65-F5344CB8AC3E}">
        <p14:creationId xmlns:p14="http://schemas.microsoft.com/office/powerpoint/2010/main" val="554489752"/>
      </p:ext>
    </p:extLst>
  </p:cSld>
  <p:clrMapOvr>
    <a:masterClrMapping/>
  </p:clrMapOvr>
  <mc:AlternateContent xmlns:mc="http://schemas.openxmlformats.org/markup-compatibility/2006" xmlns:p14="http://schemas.microsoft.com/office/powerpoint/2010/main">
    <mc:Choice Requires="p14">
      <p:transition spd="slow" p14:dur="1800">
        <p:push dir="u"/>
      </p:transition>
    </mc:Choice>
    <mc:Fallback xmlns="">
      <p:transition xmlns:p14="http://schemas.microsoft.com/office/powerpoint/2010/mai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3" name="Straight Connector 2"/>
          <p:cNvCxnSpPr/>
          <p:nvPr/>
        </p:nvCxnSpPr>
        <p:spPr>
          <a:xfrm flipV="1">
            <a:off x="6976533" y="-169332"/>
            <a:ext cx="0" cy="5401732"/>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sp>
        <p:nvSpPr>
          <p:cNvPr id="6" name="Rectangle 4"/>
          <p:cNvSpPr>
            <a:spLocks noChangeArrowheads="1"/>
          </p:cNvSpPr>
          <p:nvPr/>
        </p:nvSpPr>
        <p:spPr bwMode="auto">
          <a:xfrm>
            <a:off x="381000" y="368299"/>
            <a:ext cx="6036733" cy="4326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600" dirty="0">
              <a:solidFill>
                <a:srgbClr val="666666"/>
              </a:solidFill>
              <a:latin typeface="Arial"/>
              <a:cs typeface="Arial"/>
            </a:endParaRPr>
          </a:p>
        </p:txBody>
      </p:sp>
      <p:pic>
        <p:nvPicPr>
          <p:cNvPr id="9" name="Picture 8"/>
          <p:cNvPicPr>
            <a:picLocks noChangeAspect="1"/>
          </p:cNvPicPr>
          <p:nvPr/>
        </p:nvPicPr>
        <p:blipFill>
          <a:blip r:embed="rId3"/>
          <a:srcRect/>
          <a:stretch/>
        </p:blipFill>
        <p:spPr>
          <a:xfrm>
            <a:off x="6498260" y="1175941"/>
            <a:ext cx="1792131" cy="1237424"/>
          </a:xfrm>
          <a:prstGeom prst="rect">
            <a:avLst/>
          </a:prstGeom>
          <a:ln w="38100" cmpd="sng">
            <a:solidFill>
              <a:srgbClr val="0F87C9"/>
            </a:solidFill>
          </a:ln>
          <a:effectLst>
            <a:outerShdw blurRad="50800" dist="38100" dir="2700000" algn="tl" rotWithShape="0">
              <a:srgbClr val="000000">
                <a:alpha val="43000"/>
              </a:srgbClr>
            </a:outerShdw>
          </a:effectLst>
          <a:scene3d>
            <a:camera prst="orthographicFront">
              <a:rot lat="0" lon="0" rev="0"/>
            </a:camera>
            <a:lightRig rig="threePt" dir="t"/>
          </a:scene3d>
        </p:spPr>
      </p:pic>
      <p:sp>
        <p:nvSpPr>
          <p:cNvPr id="8" name="Rectangle 4"/>
          <p:cNvSpPr>
            <a:spLocks noChangeArrowheads="1"/>
          </p:cNvSpPr>
          <p:nvPr/>
        </p:nvSpPr>
        <p:spPr bwMode="auto">
          <a:xfrm>
            <a:off x="381000" y="389465"/>
            <a:ext cx="6595533" cy="601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rgbClr val="0F87C9"/>
                </a:solidFill>
                <a:latin typeface="Oswald Medium"/>
                <a:cs typeface="Oswald Medium"/>
              </a:rPr>
              <a:t>Itinerary: Saturday, April 30</a:t>
            </a:r>
            <a:endParaRPr lang="en-US" sz="2800" dirty="0">
              <a:solidFill>
                <a:srgbClr val="666666"/>
              </a:solidFill>
            </a:endParaRPr>
          </a:p>
        </p:txBody>
      </p:sp>
      <p:sp>
        <p:nvSpPr>
          <p:cNvPr id="10" name="Rectangle 4"/>
          <p:cNvSpPr>
            <a:spLocks noChangeArrowheads="1"/>
          </p:cNvSpPr>
          <p:nvPr/>
        </p:nvSpPr>
        <p:spPr bwMode="auto">
          <a:xfrm>
            <a:off x="380999" y="880533"/>
            <a:ext cx="6274237" cy="3835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1200"/>
              </a:spcBef>
            </a:pPr>
            <a:r>
              <a:rPr lang="en-US" b="1" dirty="0">
                <a:latin typeface="Arial"/>
                <a:cs typeface="Arial"/>
              </a:rPr>
              <a:t>7:00am Breakfast at Hotel</a:t>
            </a:r>
          </a:p>
          <a:p>
            <a:pPr>
              <a:spcBef>
                <a:spcPts val="1200"/>
              </a:spcBef>
            </a:pPr>
            <a:r>
              <a:rPr lang="en-US" b="1" dirty="0">
                <a:latin typeface="Arial"/>
                <a:cs typeface="Arial"/>
              </a:rPr>
              <a:t>8:30am Depart Hotel</a:t>
            </a:r>
          </a:p>
          <a:p>
            <a:pPr>
              <a:spcBef>
                <a:spcPts val="1200"/>
              </a:spcBef>
            </a:pPr>
            <a:r>
              <a:rPr lang="en-US" b="1" dirty="0">
                <a:latin typeface="Arial"/>
                <a:cs typeface="Arial"/>
              </a:rPr>
              <a:t>10:00am Dollywood Amusement Park</a:t>
            </a:r>
          </a:p>
          <a:p>
            <a:pPr>
              <a:spcBef>
                <a:spcPts val="1200"/>
              </a:spcBef>
            </a:pPr>
            <a:r>
              <a:rPr lang="en-US" b="1" dirty="0">
                <a:latin typeface="Arial"/>
                <a:cs typeface="Arial"/>
              </a:rPr>
              <a:t>TBA Park Performance </a:t>
            </a:r>
            <a:r>
              <a:rPr lang="en-US" sz="1400" dirty="0">
                <a:latin typeface="Arial"/>
                <a:cs typeface="Arial"/>
              </a:rPr>
              <a:t>(pending confirmation)</a:t>
            </a:r>
          </a:p>
          <a:p>
            <a:pPr>
              <a:spcBef>
                <a:spcPts val="1200"/>
              </a:spcBef>
            </a:pPr>
            <a:r>
              <a:rPr lang="en-US" b="1" dirty="0">
                <a:latin typeface="Arial"/>
                <a:cs typeface="Arial"/>
              </a:rPr>
              <a:t>12:00pm Lunch in the Park </a:t>
            </a:r>
            <a:r>
              <a:rPr lang="en-US" sz="1400" dirty="0">
                <a:latin typeface="Arial"/>
                <a:cs typeface="Arial"/>
              </a:rPr>
              <a:t>(meal vouchers provided)</a:t>
            </a:r>
          </a:p>
          <a:p>
            <a:pPr>
              <a:spcBef>
                <a:spcPts val="1200"/>
              </a:spcBef>
            </a:pPr>
            <a:r>
              <a:rPr lang="en-US" b="1" dirty="0">
                <a:latin typeface="Arial"/>
                <a:cs typeface="Arial"/>
              </a:rPr>
              <a:t>TBA Dollywood Express Train</a:t>
            </a:r>
          </a:p>
          <a:p>
            <a:pPr>
              <a:spcBef>
                <a:spcPts val="1200"/>
              </a:spcBef>
            </a:pPr>
            <a:r>
              <a:rPr lang="en-US" b="1" dirty="0">
                <a:latin typeface="Arial"/>
                <a:cs typeface="Arial"/>
              </a:rPr>
              <a:t>7:00pm Depart the Park</a:t>
            </a:r>
          </a:p>
          <a:p>
            <a:pPr>
              <a:spcBef>
                <a:spcPts val="1200"/>
              </a:spcBef>
            </a:pPr>
            <a:r>
              <a:rPr lang="en-US" b="1" dirty="0">
                <a:latin typeface="Arial"/>
                <a:cs typeface="Arial"/>
              </a:rPr>
              <a:t>7:30pm Dinner at Hard Rock Café</a:t>
            </a:r>
          </a:p>
          <a:p>
            <a:pPr>
              <a:spcBef>
                <a:spcPts val="1200"/>
              </a:spcBef>
            </a:pPr>
            <a:r>
              <a:rPr lang="en-US" b="1" dirty="0">
                <a:latin typeface="Arial"/>
                <a:cs typeface="Arial"/>
              </a:rPr>
              <a:t>9:00pm Return to Hotel</a:t>
            </a:r>
          </a:p>
          <a:p>
            <a:pPr>
              <a:spcBef>
                <a:spcPts val="1200"/>
              </a:spcBef>
            </a:pPr>
            <a:endParaRPr lang="en-US" b="1" dirty="0">
              <a:latin typeface="Arial"/>
              <a:cs typeface="Arial"/>
            </a:endParaRPr>
          </a:p>
          <a:p>
            <a:pPr>
              <a:spcBef>
                <a:spcPts val="1200"/>
              </a:spcBef>
            </a:pPr>
            <a:endParaRPr lang="en-US" b="1" dirty="0">
              <a:solidFill>
                <a:srgbClr val="666666"/>
              </a:solidFill>
              <a:latin typeface="Arial"/>
              <a:cs typeface="Arial"/>
            </a:endParaRPr>
          </a:p>
        </p:txBody>
      </p:sp>
      <p:pic>
        <p:nvPicPr>
          <p:cNvPr id="7" name="Picture 6">
            <a:extLst>
              <a:ext uri="{FF2B5EF4-FFF2-40B4-BE49-F238E27FC236}">
                <a16:creationId xmlns:a16="http://schemas.microsoft.com/office/drawing/2014/main" id="{DC858AEA-EDB5-4D4D-A0A6-656C0E1D0C48}"/>
              </a:ext>
            </a:extLst>
          </p:cNvPr>
          <p:cNvPicPr>
            <a:picLocks noChangeAspect="1"/>
          </p:cNvPicPr>
          <p:nvPr/>
        </p:nvPicPr>
        <p:blipFill>
          <a:blip r:embed="rId4"/>
          <a:srcRect/>
          <a:stretch/>
        </p:blipFill>
        <p:spPr>
          <a:xfrm>
            <a:off x="6564120" y="3894663"/>
            <a:ext cx="1792129" cy="1075278"/>
          </a:xfrm>
          <a:prstGeom prst="rect">
            <a:avLst/>
          </a:prstGeom>
          <a:ln w="38100" cmpd="sng">
            <a:solidFill>
              <a:srgbClr val="0F87C9"/>
            </a:solidFill>
          </a:ln>
          <a:effectLst>
            <a:outerShdw blurRad="50800" dist="38100" dir="2700000" algn="tl" rotWithShape="0">
              <a:srgbClr val="000000">
                <a:alpha val="43000"/>
              </a:srgbClr>
            </a:outerShdw>
          </a:effectLst>
          <a:scene3d>
            <a:camera prst="orthographicFront">
              <a:rot lat="0" lon="0" rev="0"/>
            </a:camera>
            <a:lightRig rig="threePt" dir="t"/>
          </a:scene3d>
        </p:spPr>
      </p:pic>
      <p:pic>
        <p:nvPicPr>
          <p:cNvPr id="11" name="Picture 10">
            <a:extLst>
              <a:ext uri="{FF2B5EF4-FFF2-40B4-BE49-F238E27FC236}">
                <a16:creationId xmlns:a16="http://schemas.microsoft.com/office/drawing/2014/main" id="{7F289EC6-33F0-7D4E-A59B-406293B4F15A}"/>
              </a:ext>
            </a:extLst>
          </p:cNvPr>
          <p:cNvPicPr>
            <a:picLocks noChangeAspect="1"/>
          </p:cNvPicPr>
          <p:nvPr/>
        </p:nvPicPr>
        <p:blipFill>
          <a:blip r:embed="rId5"/>
          <a:srcRect/>
          <a:stretch/>
        </p:blipFill>
        <p:spPr>
          <a:xfrm>
            <a:off x="6735763" y="2598706"/>
            <a:ext cx="1792131" cy="1110616"/>
          </a:xfrm>
          <a:prstGeom prst="rect">
            <a:avLst/>
          </a:prstGeom>
          <a:ln w="38100" cmpd="sng">
            <a:solidFill>
              <a:srgbClr val="0F87C9"/>
            </a:solidFill>
          </a:ln>
          <a:effectLst>
            <a:outerShdw blurRad="50800" dist="38100" dir="2700000" algn="tl" rotWithShape="0">
              <a:srgbClr val="000000">
                <a:alpha val="43000"/>
              </a:srgbClr>
            </a:outerShdw>
          </a:effectLst>
          <a:scene3d>
            <a:camera prst="orthographicFront">
              <a:rot lat="0" lon="0" rev="0"/>
            </a:camera>
            <a:lightRig rig="threePt" dir="t"/>
          </a:scene3d>
        </p:spPr>
      </p:pic>
    </p:spTree>
    <p:extLst>
      <p:ext uri="{BB962C8B-B14F-4D97-AF65-F5344CB8AC3E}">
        <p14:creationId xmlns:p14="http://schemas.microsoft.com/office/powerpoint/2010/main" val="547233940"/>
      </p:ext>
    </p:extLst>
  </p:cSld>
  <p:clrMapOvr>
    <a:masterClrMapping/>
  </p:clrMapOvr>
  <mc:AlternateContent xmlns:mc="http://schemas.openxmlformats.org/markup-compatibility/2006" xmlns:p14="http://schemas.microsoft.com/office/powerpoint/2010/main">
    <mc:Choice Requires="p14">
      <p:transition spd="slow" p14:dur="1800">
        <p:push dir="u"/>
      </p:transition>
    </mc:Choice>
    <mc:Fallback xmlns="">
      <p:transition xmlns:p14="http://schemas.microsoft.com/office/powerpoint/2010/mai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3" name="Straight Connector 2"/>
          <p:cNvCxnSpPr/>
          <p:nvPr/>
        </p:nvCxnSpPr>
        <p:spPr>
          <a:xfrm flipV="1">
            <a:off x="6976533" y="-169332"/>
            <a:ext cx="0" cy="5401732"/>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sp>
        <p:nvSpPr>
          <p:cNvPr id="6" name="Rectangle 4"/>
          <p:cNvSpPr>
            <a:spLocks noChangeArrowheads="1"/>
          </p:cNvSpPr>
          <p:nvPr/>
        </p:nvSpPr>
        <p:spPr bwMode="auto">
          <a:xfrm>
            <a:off x="381000" y="368299"/>
            <a:ext cx="6036733" cy="4326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600" dirty="0">
              <a:solidFill>
                <a:srgbClr val="666666"/>
              </a:solidFill>
              <a:latin typeface="Arial"/>
              <a:cs typeface="Arial"/>
            </a:endParaRPr>
          </a:p>
        </p:txBody>
      </p:sp>
      <p:pic>
        <p:nvPicPr>
          <p:cNvPr id="9" name="Picture 8"/>
          <p:cNvPicPr>
            <a:picLocks noChangeAspect="1"/>
          </p:cNvPicPr>
          <p:nvPr/>
        </p:nvPicPr>
        <p:blipFill>
          <a:blip r:embed="rId3"/>
          <a:srcRect/>
          <a:stretch/>
        </p:blipFill>
        <p:spPr>
          <a:xfrm>
            <a:off x="6699576" y="1526213"/>
            <a:ext cx="2063417" cy="1336025"/>
          </a:xfrm>
          <a:prstGeom prst="rect">
            <a:avLst/>
          </a:prstGeom>
          <a:ln w="38100" cmpd="sng">
            <a:solidFill>
              <a:srgbClr val="0F87C9"/>
            </a:solidFill>
          </a:ln>
          <a:effectLst>
            <a:outerShdw blurRad="50800" dist="38100" dir="2700000" algn="tl" rotWithShape="0">
              <a:srgbClr val="000000">
                <a:alpha val="43000"/>
              </a:srgbClr>
            </a:outerShdw>
          </a:effectLst>
          <a:scene3d>
            <a:camera prst="orthographicFront">
              <a:rot lat="0" lon="0" rev="0"/>
            </a:camera>
            <a:lightRig rig="threePt" dir="t"/>
          </a:scene3d>
        </p:spPr>
      </p:pic>
      <p:sp>
        <p:nvSpPr>
          <p:cNvPr id="8" name="Rectangle 4"/>
          <p:cNvSpPr>
            <a:spLocks noChangeArrowheads="1"/>
          </p:cNvSpPr>
          <p:nvPr/>
        </p:nvSpPr>
        <p:spPr bwMode="auto">
          <a:xfrm>
            <a:off x="381000" y="389465"/>
            <a:ext cx="6595533" cy="601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rgbClr val="0F87C9"/>
                </a:solidFill>
                <a:latin typeface="Oswald Medium"/>
                <a:cs typeface="Oswald Medium"/>
              </a:rPr>
              <a:t>Itinerary: Sunday, May 1</a:t>
            </a:r>
            <a:endParaRPr lang="en-US" sz="2800" dirty="0">
              <a:solidFill>
                <a:srgbClr val="666666"/>
              </a:solidFill>
            </a:endParaRPr>
          </a:p>
        </p:txBody>
      </p:sp>
      <p:sp>
        <p:nvSpPr>
          <p:cNvPr id="10" name="Rectangle 4"/>
          <p:cNvSpPr>
            <a:spLocks noChangeArrowheads="1"/>
          </p:cNvSpPr>
          <p:nvPr/>
        </p:nvSpPr>
        <p:spPr bwMode="auto">
          <a:xfrm>
            <a:off x="380999" y="1005971"/>
            <a:ext cx="6274237" cy="3835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1200"/>
              </a:spcBef>
            </a:pPr>
            <a:r>
              <a:rPr lang="en-US" b="1" dirty="0">
                <a:latin typeface="Arial"/>
                <a:cs typeface="Arial"/>
              </a:rPr>
              <a:t>7:00am Breakfast at Hotel</a:t>
            </a:r>
          </a:p>
          <a:p>
            <a:pPr>
              <a:spcBef>
                <a:spcPts val="1200"/>
              </a:spcBef>
            </a:pPr>
            <a:r>
              <a:rPr lang="en-US" b="1" dirty="0">
                <a:latin typeface="Arial"/>
                <a:cs typeface="Arial"/>
              </a:rPr>
              <a:t>8:00am Hotel Check-out / Depart for Home</a:t>
            </a:r>
          </a:p>
          <a:p>
            <a:pPr>
              <a:spcBef>
                <a:spcPts val="1200"/>
              </a:spcBef>
            </a:pPr>
            <a:r>
              <a:rPr lang="en-US" b="1" dirty="0">
                <a:latin typeface="Arial"/>
                <a:cs typeface="Arial"/>
              </a:rPr>
              <a:t>12:00pm Lunch </a:t>
            </a:r>
            <a:r>
              <a:rPr lang="en-US" b="1" dirty="0" err="1">
                <a:latin typeface="Arial"/>
                <a:cs typeface="Arial"/>
              </a:rPr>
              <a:t>Enroute</a:t>
            </a:r>
            <a:r>
              <a:rPr lang="en-US" b="1" dirty="0">
                <a:latin typeface="Arial"/>
                <a:cs typeface="Arial"/>
              </a:rPr>
              <a:t> </a:t>
            </a:r>
            <a:r>
              <a:rPr lang="en-US" sz="1400" dirty="0">
                <a:latin typeface="Arial"/>
                <a:cs typeface="Arial"/>
              </a:rPr>
              <a:t>(meal money provided)</a:t>
            </a:r>
          </a:p>
          <a:p>
            <a:pPr>
              <a:spcBef>
                <a:spcPts val="1200"/>
              </a:spcBef>
            </a:pPr>
            <a:r>
              <a:rPr lang="en-US" b="1" dirty="0">
                <a:latin typeface="Arial"/>
                <a:cs typeface="Arial"/>
              </a:rPr>
              <a:t>7:00pm Arrive Dakota HS</a:t>
            </a:r>
          </a:p>
          <a:p>
            <a:pPr>
              <a:spcBef>
                <a:spcPts val="1200"/>
              </a:spcBef>
            </a:pPr>
            <a:endParaRPr lang="en-US" b="1" dirty="0">
              <a:latin typeface="Arial"/>
              <a:cs typeface="Arial"/>
            </a:endParaRPr>
          </a:p>
          <a:p>
            <a:pPr>
              <a:spcBef>
                <a:spcPts val="1200"/>
              </a:spcBef>
            </a:pPr>
            <a:endParaRPr lang="en-US" b="1" dirty="0">
              <a:latin typeface="Arial"/>
              <a:cs typeface="Arial"/>
            </a:endParaRPr>
          </a:p>
          <a:p>
            <a:pPr>
              <a:spcBef>
                <a:spcPts val="1200"/>
              </a:spcBef>
            </a:pPr>
            <a:endParaRPr lang="en-US" b="1" dirty="0">
              <a:solidFill>
                <a:srgbClr val="666666"/>
              </a:solidFill>
              <a:latin typeface="Arial"/>
              <a:cs typeface="Arial"/>
            </a:endParaRPr>
          </a:p>
        </p:txBody>
      </p:sp>
    </p:spTree>
    <p:extLst>
      <p:ext uri="{BB962C8B-B14F-4D97-AF65-F5344CB8AC3E}">
        <p14:creationId xmlns:p14="http://schemas.microsoft.com/office/powerpoint/2010/main" val="3720018147"/>
      </p:ext>
    </p:extLst>
  </p:cSld>
  <p:clrMapOvr>
    <a:masterClrMapping/>
  </p:clrMapOvr>
  <mc:AlternateContent xmlns:mc="http://schemas.openxmlformats.org/markup-compatibility/2006" xmlns:p14="http://schemas.microsoft.com/office/powerpoint/2010/main">
    <mc:Choice Requires="p14">
      <p:transition spd="slow" p14:dur="1800">
        <p:push dir="u"/>
      </p:transition>
    </mc:Choice>
    <mc:Fallback xmlns="">
      <p:transition xmlns:p14="http://schemas.microsoft.com/office/powerpoint/2010/mai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2109"/>
            <a:ext cx="9135877" cy="5143498"/>
          </a:xfrm>
          <a:prstGeom prst="rect">
            <a:avLst/>
          </a:prstGeom>
        </p:spPr>
      </p:pic>
      <p:sp>
        <p:nvSpPr>
          <p:cNvPr id="4" name="Rectangle 6"/>
          <p:cNvSpPr>
            <a:spLocks noChangeArrowheads="1"/>
          </p:cNvSpPr>
          <p:nvPr/>
        </p:nvSpPr>
        <p:spPr bwMode="auto">
          <a:xfrm>
            <a:off x="939801" y="1271315"/>
            <a:ext cx="8119536" cy="4377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spcAft>
                <a:spcPts val="600"/>
              </a:spcAft>
            </a:pPr>
            <a:r>
              <a:rPr lang="en-US" b="1" u="sng" dirty="0">
                <a:solidFill>
                  <a:srgbClr val="0F87C9"/>
                </a:solidFill>
                <a:latin typeface="Arial"/>
                <a:cs typeface="Arial"/>
              </a:rPr>
              <a:t>Travelers</a:t>
            </a:r>
            <a:r>
              <a:rPr lang="en-US" b="1" dirty="0">
                <a:solidFill>
                  <a:srgbClr val="0F87C9"/>
                </a:solidFill>
                <a:latin typeface="Arial"/>
                <a:cs typeface="Arial"/>
              </a:rPr>
              <a:t>	  	</a:t>
            </a:r>
            <a:r>
              <a:rPr lang="en-US" b="1" u="sng" dirty="0">
                <a:solidFill>
                  <a:srgbClr val="0F87C9"/>
                </a:solidFill>
                <a:latin typeface="Arial"/>
                <a:cs typeface="Arial"/>
              </a:rPr>
              <a:t>65-74</a:t>
            </a:r>
            <a:r>
              <a:rPr lang="en-US" b="1" dirty="0">
                <a:solidFill>
                  <a:srgbClr val="0F87C9"/>
                </a:solidFill>
                <a:latin typeface="Arial"/>
                <a:cs typeface="Arial"/>
              </a:rPr>
              <a:t>		</a:t>
            </a:r>
            <a:r>
              <a:rPr lang="en-US" b="1" u="sng" dirty="0">
                <a:solidFill>
                  <a:srgbClr val="0F87C9"/>
                </a:solidFill>
                <a:latin typeface="Arial"/>
                <a:cs typeface="Arial"/>
              </a:rPr>
              <a:t>55-64</a:t>
            </a:r>
            <a:r>
              <a:rPr lang="en-US" b="1" dirty="0">
                <a:solidFill>
                  <a:srgbClr val="0F87C9"/>
                </a:solidFill>
                <a:latin typeface="Arial"/>
                <a:cs typeface="Arial"/>
              </a:rPr>
              <a:t>		</a:t>
            </a:r>
            <a:r>
              <a:rPr lang="en-US" b="1" u="sng" dirty="0">
                <a:solidFill>
                  <a:srgbClr val="0F87C9"/>
                </a:solidFill>
                <a:latin typeface="Arial"/>
                <a:cs typeface="Arial"/>
              </a:rPr>
              <a:t>50-54</a:t>
            </a:r>
            <a:r>
              <a:rPr lang="en-US" b="1" dirty="0">
                <a:solidFill>
                  <a:srgbClr val="0F87C9"/>
                </a:solidFill>
                <a:latin typeface="Arial"/>
                <a:cs typeface="Arial"/>
              </a:rPr>
              <a:t>	  	</a:t>
            </a:r>
            <a:r>
              <a:rPr lang="en-US" b="1" u="sng" dirty="0">
                <a:solidFill>
                  <a:srgbClr val="0F87C9"/>
                </a:solidFill>
                <a:latin typeface="Arial"/>
                <a:cs typeface="Arial"/>
              </a:rPr>
              <a:t>40-49 </a:t>
            </a:r>
          </a:p>
          <a:p>
            <a:r>
              <a:rPr lang="en-US" dirty="0">
                <a:latin typeface="Arial"/>
                <a:cs typeface="Arial"/>
              </a:rPr>
              <a:t>Quad			$991		$1086		$883		$987</a:t>
            </a:r>
          </a:p>
          <a:p>
            <a:r>
              <a:rPr lang="en-US" dirty="0">
                <a:latin typeface="Arial"/>
                <a:cs typeface="Arial"/>
              </a:rPr>
              <a:t>Triple			$1053		$1148		$945		$1048</a:t>
            </a:r>
          </a:p>
          <a:p>
            <a:r>
              <a:rPr lang="en-US" dirty="0">
                <a:latin typeface="Arial"/>
                <a:cs typeface="Arial"/>
              </a:rPr>
              <a:t>Twin			$1177		$1272		$1069		$1172</a:t>
            </a:r>
          </a:p>
          <a:p>
            <a:r>
              <a:rPr lang="en-US" dirty="0">
                <a:latin typeface="Arial"/>
                <a:cs typeface="Arial"/>
              </a:rPr>
              <a:t>Single			$1549		$1643		$1440		$1544</a:t>
            </a:r>
          </a:p>
          <a:p>
            <a:endParaRPr lang="en-US" dirty="0">
              <a:latin typeface="Arial"/>
              <a:cs typeface="Arial"/>
            </a:endParaRPr>
          </a:p>
          <a:p>
            <a:r>
              <a:rPr lang="en-US" sz="1400" dirty="0">
                <a:latin typeface="Arial"/>
                <a:cs typeface="Arial"/>
              </a:rPr>
              <a:t>The above tour prices are based on the number of paying persons traveling and may vary depending on group size when prorated costs, such as motor coach, etc., are affected. Tour prices in this proposal are based on tariffs in effect as of </a:t>
            </a:r>
            <a:r>
              <a:rPr lang="en-US" sz="1400" b="1" dirty="0">
                <a:latin typeface="Arial"/>
                <a:cs typeface="Arial"/>
              </a:rPr>
              <a:t>October 13, 2021 </a:t>
            </a:r>
            <a:r>
              <a:rPr lang="en-US" sz="1400" dirty="0">
                <a:latin typeface="Arial"/>
                <a:cs typeface="Arial"/>
              </a:rPr>
              <a:t>and are subject to change.</a:t>
            </a:r>
          </a:p>
          <a:p>
            <a:endParaRPr lang="en-US" dirty="0">
              <a:latin typeface="Arial"/>
              <a:cs typeface="Arial"/>
            </a:endParaRPr>
          </a:p>
          <a:p>
            <a:endParaRPr lang="en-US" b="1" dirty="0">
              <a:solidFill>
                <a:srgbClr val="666666"/>
              </a:solidFill>
            </a:endParaRPr>
          </a:p>
        </p:txBody>
      </p:sp>
      <p:sp>
        <p:nvSpPr>
          <p:cNvPr id="5" name="Rectangle 4"/>
          <p:cNvSpPr>
            <a:spLocks noChangeArrowheads="1"/>
          </p:cNvSpPr>
          <p:nvPr/>
        </p:nvSpPr>
        <p:spPr bwMode="auto">
          <a:xfrm>
            <a:off x="982133" y="292099"/>
            <a:ext cx="8009467" cy="601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3200" dirty="0">
                <a:solidFill>
                  <a:srgbClr val="0F87C9"/>
                </a:solidFill>
                <a:latin typeface="Oswald Medium"/>
                <a:cs typeface="Oswald Medium"/>
              </a:rPr>
              <a:t>Tour Conditions:</a:t>
            </a:r>
          </a:p>
          <a:p>
            <a:r>
              <a:rPr lang="en-US" sz="2400" dirty="0">
                <a:latin typeface="Oswald Medium"/>
                <a:cs typeface="Oswald Medium"/>
              </a:rPr>
              <a:t>Per Person Tour Price based on Room Occupancy</a:t>
            </a:r>
            <a:endParaRPr lang="en-US" sz="2400" dirty="0"/>
          </a:p>
        </p:txBody>
      </p:sp>
      <p:cxnSp>
        <p:nvCxnSpPr>
          <p:cNvPr id="6" name="Straight Connector 5"/>
          <p:cNvCxnSpPr/>
          <p:nvPr/>
        </p:nvCxnSpPr>
        <p:spPr>
          <a:xfrm>
            <a:off x="-211667" y="4851389"/>
            <a:ext cx="575734" cy="0"/>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64067" y="592667"/>
            <a:ext cx="575734" cy="0"/>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364067" y="592667"/>
            <a:ext cx="0" cy="4258722"/>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7213600" y="4758267"/>
            <a:ext cx="0" cy="550334"/>
          </a:xfrm>
          <a:prstGeom prst="line">
            <a:avLst/>
          </a:prstGeom>
          <a:ln w="50800" cap="rnd">
            <a:solidFill>
              <a:srgbClr val="0F87C9"/>
            </a:solidFill>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CFE87FE5-E638-F14B-9655-D87F61793A96}"/>
              </a:ext>
            </a:extLst>
          </p:cNvPr>
          <p:cNvSpPr txBox="1"/>
          <p:nvPr/>
        </p:nvSpPr>
        <p:spPr>
          <a:xfrm>
            <a:off x="2827283" y="1477442"/>
            <a:ext cx="2159583" cy="369332"/>
          </a:xfrm>
          <a:prstGeom prst="rect">
            <a:avLst/>
          </a:prstGeom>
          <a:noFill/>
          <a:ln w="19050">
            <a:solidFill>
              <a:srgbClr val="0F87C9"/>
            </a:solidFill>
          </a:ln>
        </p:spPr>
        <p:txBody>
          <a:bodyPr wrap="square" rtlCol="0">
            <a:spAutoFit/>
          </a:bodyPr>
          <a:lstStyle/>
          <a:p>
            <a:pPr algn="ctr"/>
            <a:r>
              <a:rPr lang="en-US" b="1" dirty="0">
                <a:solidFill>
                  <a:srgbClr val="0070C0"/>
                </a:solidFill>
              </a:rPr>
              <a:t>2 Bus</a:t>
            </a:r>
          </a:p>
        </p:txBody>
      </p:sp>
      <p:sp>
        <p:nvSpPr>
          <p:cNvPr id="3" name="TextBox 2">
            <a:extLst>
              <a:ext uri="{FF2B5EF4-FFF2-40B4-BE49-F238E27FC236}">
                <a16:creationId xmlns:a16="http://schemas.microsoft.com/office/drawing/2014/main" id="{E7A90540-5C96-D349-8777-EC6DF2049301}"/>
              </a:ext>
            </a:extLst>
          </p:cNvPr>
          <p:cNvSpPr txBox="1"/>
          <p:nvPr/>
        </p:nvSpPr>
        <p:spPr>
          <a:xfrm>
            <a:off x="5562599" y="1477442"/>
            <a:ext cx="2159582" cy="369332"/>
          </a:xfrm>
          <a:prstGeom prst="rect">
            <a:avLst/>
          </a:prstGeom>
          <a:noFill/>
          <a:ln w="19050">
            <a:solidFill>
              <a:srgbClr val="0F87C9"/>
            </a:solidFill>
          </a:ln>
        </p:spPr>
        <p:txBody>
          <a:bodyPr wrap="square" rtlCol="0">
            <a:spAutoFit/>
          </a:bodyPr>
          <a:lstStyle/>
          <a:p>
            <a:pPr algn="ctr"/>
            <a:r>
              <a:rPr lang="en-US" b="1" dirty="0">
                <a:solidFill>
                  <a:srgbClr val="0070C0"/>
                </a:solidFill>
              </a:rPr>
              <a:t>1 Bus</a:t>
            </a:r>
          </a:p>
        </p:txBody>
      </p:sp>
    </p:spTree>
    <p:extLst>
      <p:ext uri="{BB962C8B-B14F-4D97-AF65-F5344CB8AC3E}">
        <p14:creationId xmlns:p14="http://schemas.microsoft.com/office/powerpoint/2010/main" val="1463623737"/>
      </p:ext>
    </p:extLst>
  </p:cSld>
  <p:clrMapOvr>
    <a:masterClrMapping/>
  </p:clrMapOvr>
  <mc:AlternateContent xmlns:mc="http://schemas.openxmlformats.org/markup-compatibility/2006" xmlns:p14="http://schemas.microsoft.com/office/powerpoint/2010/main">
    <mc:Choice Requires="p14">
      <p:transition spd="slow" p14:dur="1800">
        <p:push/>
      </p:transition>
    </mc:Choice>
    <mc:Fallback xmlns="">
      <p:transition xmlns:p14="http://schemas.microsoft.com/office/powerpoint/2010/mai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Theme1">
  <a:themeElements>
    <a:clrScheme name="Cook Proposal">
      <a:dk1>
        <a:sysClr val="windowText" lastClr="000000"/>
      </a:dk1>
      <a:lt1>
        <a:sysClr val="window" lastClr="FFFFFF"/>
      </a:lt1>
      <a:dk2>
        <a:srgbClr val="424342"/>
      </a:dk2>
      <a:lt2>
        <a:srgbClr val="DADBD9"/>
      </a:lt2>
      <a:accent1>
        <a:srgbClr val="7CB1B6"/>
      </a:accent1>
      <a:accent2>
        <a:srgbClr val="EB9B6B"/>
      </a:accent2>
      <a:accent3>
        <a:srgbClr val="A2BF7D"/>
      </a:accent3>
      <a:accent4>
        <a:srgbClr val="48829D"/>
      </a:accent4>
      <a:accent5>
        <a:srgbClr val="FDDD89"/>
      </a:accent5>
      <a:accent6>
        <a:srgbClr val="B7D1D8"/>
      </a:accent6>
      <a:hlink>
        <a:srgbClr val="6C9BB1"/>
      </a:hlink>
      <a:folHlink>
        <a:srgbClr val="999A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50800">
          <a:solidFill>
            <a:srgbClr val="FA3A0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Theme1.thmx</Template>
  <TotalTime>15639</TotalTime>
  <Words>1823</Words>
  <Application>Microsoft Macintosh PowerPoint</Application>
  <PresentationFormat>On-screen Show (16:9)</PresentationFormat>
  <Paragraphs>183</Paragraphs>
  <Slides>26</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Oswald Medium</vt:lpstr>
      <vt:lpstr>Calibri</vt:lpstr>
      <vt:lpstr>Arial</vt:lpstr>
      <vt:lpstr>Wingdings</vt: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Music Travel Consultants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Anthony Reed</dc:creator>
  <cp:keywords/>
  <dc:description/>
  <cp:lastModifiedBy>Jeff Buchanan</cp:lastModifiedBy>
  <cp:revision>293</cp:revision>
  <cp:lastPrinted>2019-10-06T13:02:09Z</cp:lastPrinted>
  <dcterms:created xsi:type="dcterms:W3CDTF">2014-04-24T18:47:25Z</dcterms:created>
  <dcterms:modified xsi:type="dcterms:W3CDTF">2021-11-04T14:21:21Z</dcterms:modified>
  <cp:category/>
</cp:coreProperties>
</file>